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6" r:id="rId3"/>
    <p:sldId id="327" r:id="rId4"/>
    <p:sldId id="328" r:id="rId5"/>
    <p:sldId id="329" r:id="rId6"/>
    <p:sldId id="330" r:id="rId7"/>
    <p:sldId id="339" r:id="rId8"/>
    <p:sldId id="338" r:id="rId9"/>
    <p:sldId id="341" r:id="rId10"/>
    <p:sldId id="340" r:id="rId11"/>
    <p:sldId id="344" r:id="rId12"/>
    <p:sldId id="345" r:id="rId13"/>
    <p:sldId id="346" r:id="rId14"/>
    <p:sldId id="347" r:id="rId15"/>
    <p:sldId id="331" r:id="rId16"/>
    <p:sldId id="332" r:id="rId17"/>
    <p:sldId id="333" r:id="rId18"/>
    <p:sldId id="334" r:id="rId19"/>
    <p:sldId id="335" r:id="rId20"/>
    <p:sldId id="336" r:id="rId21"/>
    <p:sldId id="337" r:id="rId22"/>
    <p:sldId id="342" r:id="rId23"/>
    <p:sldId id="343" r:id="rId24"/>
    <p:sldId id="292" r:id="rId25"/>
    <p:sldId id="293" r:id="rId26"/>
    <p:sldId id="294" r:id="rId27"/>
    <p:sldId id="291" r:id="rId28"/>
    <p:sldId id="298" r:id="rId29"/>
    <p:sldId id="295" r:id="rId30"/>
    <p:sldId id="296" r:id="rId31"/>
    <p:sldId id="297" r:id="rId32"/>
    <p:sldId id="299" r:id="rId33"/>
    <p:sldId id="300" r:id="rId34"/>
    <p:sldId id="301" r:id="rId35"/>
    <p:sldId id="302" r:id="rId36"/>
    <p:sldId id="303" r:id="rId37"/>
    <p:sldId id="305" r:id="rId38"/>
    <p:sldId id="306" r:id="rId39"/>
    <p:sldId id="307" r:id="rId40"/>
    <p:sldId id="308" r:id="rId41"/>
    <p:sldId id="309" r:id="rId42"/>
    <p:sldId id="311" r:id="rId43"/>
    <p:sldId id="312" r:id="rId44"/>
    <p:sldId id="310" r:id="rId45"/>
    <p:sldId id="313" r:id="rId46"/>
    <p:sldId id="314" r:id="rId47"/>
    <p:sldId id="315" r:id="rId48"/>
    <p:sldId id="316" r:id="rId49"/>
    <p:sldId id="317" r:id="rId50"/>
    <p:sldId id="318" r:id="rId51"/>
    <p:sldId id="319" r:id="rId52"/>
    <p:sldId id="320" r:id="rId53"/>
    <p:sldId id="321" r:id="rId54"/>
    <p:sldId id="322" r:id="rId55"/>
    <p:sldId id="323" r:id="rId56"/>
    <p:sldId id="349" r:id="rId57"/>
    <p:sldId id="324" r:id="rId58"/>
    <p:sldId id="348" r:id="rId59"/>
    <p:sldId id="325" r:id="rId60"/>
    <p:sldId id="350" r:id="rId61"/>
    <p:sldId id="351" r:id="rId62"/>
    <p:sldId id="352" r:id="rId63"/>
    <p:sldId id="353" r:id="rId64"/>
    <p:sldId id="354"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58" r:id="rId81"/>
    <p:sldId id="359" r:id="rId82"/>
    <p:sldId id="360" r:id="rId83"/>
    <p:sldId id="361" r:id="rId84"/>
    <p:sldId id="362" r:id="rId85"/>
    <p:sldId id="363" r:id="rId86"/>
    <p:sldId id="365" r:id="rId87"/>
    <p:sldId id="366" r:id="rId88"/>
    <p:sldId id="368" r:id="rId89"/>
    <p:sldId id="370" r:id="rId90"/>
    <p:sldId id="371" r:id="rId91"/>
    <p:sldId id="391" r:id="rId92"/>
    <p:sldId id="372" r:id="rId93"/>
    <p:sldId id="373" r:id="rId94"/>
    <p:sldId id="374"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E203-76B9-26AC-F362-AF43BC53F9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BEF87C-2EB8-61EF-7684-93DE755D43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294CE8-9E3E-5144-D92F-BBC6F890A482}"/>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5" name="Footer Placeholder 4">
            <a:extLst>
              <a:ext uri="{FF2B5EF4-FFF2-40B4-BE49-F238E27FC236}">
                <a16:creationId xmlns:a16="http://schemas.microsoft.com/office/drawing/2014/main" id="{886F38C8-95F0-D7D1-A7CA-075D1E5D9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CF7F8-CF15-66E7-3C3E-C995E63B52AE}"/>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07766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6464-7617-1438-923F-588611E619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F944F-4B59-DF47-D5BD-8F8A9E4EA0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A0791-C373-B82C-7F66-0417A05FB4CB}"/>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5" name="Footer Placeholder 4">
            <a:extLst>
              <a:ext uri="{FF2B5EF4-FFF2-40B4-BE49-F238E27FC236}">
                <a16:creationId xmlns:a16="http://schemas.microsoft.com/office/drawing/2014/main" id="{D8A77C4C-FF90-827C-7A05-665C26180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B164D-CB4F-B18D-093D-96368615CBE2}"/>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465985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522C5-93B7-BB59-EA99-97D25CA8C5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F5F81A-61AD-7352-7B2F-080B6D922E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9D02F-1EA0-6407-1364-FFC121312873}"/>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5" name="Footer Placeholder 4">
            <a:extLst>
              <a:ext uri="{FF2B5EF4-FFF2-40B4-BE49-F238E27FC236}">
                <a16:creationId xmlns:a16="http://schemas.microsoft.com/office/drawing/2014/main" id="{8865BBED-7F1F-0393-A404-08E337804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A6DC9-2B58-AC6F-6F04-8B41D7B01861}"/>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2364331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789E-6196-55E5-475E-B0937E1035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EB709-8D67-7C92-4DFD-60D49DC1FB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F5506-DBC6-41AA-87BA-5CBC94D3C80A}"/>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5" name="Footer Placeholder 4">
            <a:extLst>
              <a:ext uri="{FF2B5EF4-FFF2-40B4-BE49-F238E27FC236}">
                <a16:creationId xmlns:a16="http://schemas.microsoft.com/office/drawing/2014/main" id="{5EB94CA2-B32E-4A89-2B2D-AD5B32797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92590-9F7F-C226-62CD-47A38AA8E494}"/>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416089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9BB0-6BF3-9D75-C10C-E53F1C115C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382769-65C1-7CA3-B8D6-2AECCC44F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9DCE59-FCF2-835B-EA4F-B48D0FAB7D70}"/>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5" name="Footer Placeholder 4">
            <a:extLst>
              <a:ext uri="{FF2B5EF4-FFF2-40B4-BE49-F238E27FC236}">
                <a16:creationId xmlns:a16="http://schemas.microsoft.com/office/drawing/2014/main" id="{7317E483-9372-87E5-74A3-8AB92621E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35857-BB64-13CD-2587-C7E0A6226CFD}"/>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442308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F630-11CE-540A-2A59-3855FCB43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58919F-0626-AD6A-5AA5-83D333EF4C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0A7521-F1FF-F64F-1D2D-E79B03575D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56DC03-1520-B8EA-17DE-6F0B47A648E4}"/>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6" name="Footer Placeholder 5">
            <a:extLst>
              <a:ext uri="{FF2B5EF4-FFF2-40B4-BE49-F238E27FC236}">
                <a16:creationId xmlns:a16="http://schemas.microsoft.com/office/drawing/2014/main" id="{6BCC87A5-34AD-5E9B-C8A6-01B104C6A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3DDB7-B461-C44A-50B0-3514C47CDE46}"/>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275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398C-3329-22F8-7F9E-F19D987CD1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867151-248E-A0BC-67BC-A49C56A7B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7B67B8-2C3B-D2F9-F947-DAAE9EEDB5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3682F7-642D-1EE1-5CC0-1B9D7CE673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908D62-8A95-F703-904B-E9A86CB78A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E6B128-1AAF-667E-6404-90B9DAECCF57}"/>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8" name="Footer Placeholder 7">
            <a:extLst>
              <a:ext uri="{FF2B5EF4-FFF2-40B4-BE49-F238E27FC236}">
                <a16:creationId xmlns:a16="http://schemas.microsoft.com/office/drawing/2014/main" id="{81885B8C-86C8-4F50-074E-62CF5B8238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42A42E-3FA7-8F7F-2BB5-EC8E98AF1BF3}"/>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3207307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6A87-1BC7-9D8A-D0F7-5B91890C71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918D3-5FD5-9E32-1092-C53CB76DCFA6}"/>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4" name="Footer Placeholder 3">
            <a:extLst>
              <a:ext uri="{FF2B5EF4-FFF2-40B4-BE49-F238E27FC236}">
                <a16:creationId xmlns:a16="http://schemas.microsoft.com/office/drawing/2014/main" id="{D981BC8C-2684-F170-EA82-089E808C3A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FAB7CC-11D7-5A24-15C3-95CF9359D6A6}"/>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3130111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AC6081-7AEB-1944-7484-169C6C983B28}"/>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3" name="Footer Placeholder 2">
            <a:extLst>
              <a:ext uri="{FF2B5EF4-FFF2-40B4-BE49-F238E27FC236}">
                <a16:creationId xmlns:a16="http://schemas.microsoft.com/office/drawing/2014/main" id="{CB296999-AF50-3D59-188D-8290C16FDC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C73AC2-C324-446F-C747-630031BA6BCF}"/>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289771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9AE9-1086-678A-4E07-392BCC4C6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86E57-EDAD-63A6-43DA-BB91F5FC7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A99D4-DDCA-81C7-A2A8-F81877FA8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40D08-E8D6-FBA7-8D86-C4C6117B2371}"/>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6" name="Footer Placeholder 5">
            <a:extLst>
              <a:ext uri="{FF2B5EF4-FFF2-40B4-BE49-F238E27FC236}">
                <a16:creationId xmlns:a16="http://schemas.microsoft.com/office/drawing/2014/main" id="{6E838912-8FA0-80B2-D5C2-5B853FCB8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1BC00-5A2A-80C0-D97D-311E89CF011C}"/>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1311524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20BD-A80D-6179-29C6-F2BBA9FD9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48450-C259-8FF4-5AB6-7ABC3EF2B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586380-4B9D-3042-608C-39389B06C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051D1-64F7-809C-F204-0E70ABC8E7D2}"/>
              </a:ext>
            </a:extLst>
          </p:cNvPr>
          <p:cNvSpPr>
            <a:spLocks noGrp="1"/>
          </p:cNvSpPr>
          <p:nvPr>
            <p:ph type="dt" sz="half" idx="10"/>
          </p:nvPr>
        </p:nvSpPr>
        <p:spPr/>
        <p:txBody>
          <a:bodyPr/>
          <a:lstStyle/>
          <a:p>
            <a:fld id="{3F0C445B-9237-453B-BA95-028580605B48}" type="datetimeFigureOut">
              <a:rPr lang="en-US" smtClean="0"/>
              <a:t>4/4/2023</a:t>
            </a:fld>
            <a:endParaRPr lang="en-US"/>
          </a:p>
        </p:txBody>
      </p:sp>
      <p:sp>
        <p:nvSpPr>
          <p:cNvPr id="6" name="Footer Placeholder 5">
            <a:extLst>
              <a:ext uri="{FF2B5EF4-FFF2-40B4-BE49-F238E27FC236}">
                <a16:creationId xmlns:a16="http://schemas.microsoft.com/office/drawing/2014/main" id="{60006383-8DD5-D599-AEF4-177419602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CB040-2442-AB86-3CE3-037BA95FE117}"/>
              </a:ext>
            </a:extLst>
          </p:cNvPr>
          <p:cNvSpPr>
            <a:spLocks noGrp="1"/>
          </p:cNvSpPr>
          <p:nvPr>
            <p:ph type="sldNum" sz="quarter" idx="12"/>
          </p:nvPr>
        </p:nvSpPr>
        <p:spPr/>
        <p:txBody>
          <a:bodyPr/>
          <a:lstStyle/>
          <a:p>
            <a:fld id="{86F8C879-5E81-4ABD-89A2-B8D534F383D2}" type="slidenum">
              <a:rPr lang="en-US" smtClean="0"/>
              <a:t>‹#›</a:t>
            </a:fld>
            <a:endParaRPr lang="en-US"/>
          </a:p>
        </p:txBody>
      </p:sp>
    </p:spTree>
    <p:extLst>
      <p:ext uri="{BB962C8B-B14F-4D97-AF65-F5344CB8AC3E}">
        <p14:creationId xmlns:p14="http://schemas.microsoft.com/office/powerpoint/2010/main" val="2887571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313A0-245F-18E2-9E43-4A77B6A9C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DB8121-8A43-CC8D-7946-41E74DD9B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E314E-6343-6F7E-9C15-BBC3AA89F6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0C445B-9237-453B-BA95-028580605B48}" type="datetimeFigureOut">
              <a:rPr lang="en-US" smtClean="0"/>
              <a:t>4/4/2023</a:t>
            </a:fld>
            <a:endParaRPr lang="en-US"/>
          </a:p>
        </p:txBody>
      </p:sp>
      <p:sp>
        <p:nvSpPr>
          <p:cNvPr id="5" name="Footer Placeholder 4">
            <a:extLst>
              <a:ext uri="{FF2B5EF4-FFF2-40B4-BE49-F238E27FC236}">
                <a16:creationId xmlns:a16="http://schemas.microsoft.com/office/drawing/2014/main" id="{B1A45F75-B605-6EBD-07D3-A636D92C4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3C7791-3F29-1985-15B8-8CD9B82F0E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8C879-5E81-4ABD-89A2-B8D534F383D2}" type="slidenum">
              <a:rPr lang="en-US" smtClean="0"/>
              <a:t>‹#›</a:t>
            </a:fld>
            <a:endParaRPr lang="en-US"/>
          </a:p>
        </p:txBody>
      </p:sp>
    </p:spTree>
    <p:extLst>
      <p:ext uri="{BB962C8B-B14F-4D97-AF65-F5344CB8AC3E}">
        <p14:creationId xmlns:p14="http://schemas.microsoft.com/office/powerpoint/2010/main" val="976219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m2D4iYep_pQ&amp;list=UULF3mTACG8vPWsHQFMfxzeDZg&amp;index=24"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youtube.com/watch?v=ovQ5VYlEc8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youtube.com/watch?v=Fs0AJmESX3c"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youtube.com/watch?v=qDnWYp1nG9I"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youtube.com/watch?v=dCj5HAnaCd8"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youtube.com/watch?v=FmapuHOFmec"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v=mGREY8u9EL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hyperlink" Target="https://www.youtube.com/watch?v=vmy5E1fmQIQ" TargetMode="Externa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www.youtube.com/watch?v=tB3dz4aDgGg"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92CaNoOlKfk" TargetMode="External"/><Relationship Id="rId2" Type="http://schemas.openxmlformats.org/officeDocument/2006/relationships/hyperlink" Target="https://www.youtube.com/watch?v=3XM27u0aMi0&amp;list=PLxJxAeXlg414fp3qr98W4CR9cw1UT6avn&amp;index=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de5iH6CHr8E&amp;list=PLxJxAeXlg414fp3qr98W4CR9cw1UT6avn&amp;index=1"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fwh-KISWs7c&amp;list=UULF3mTACG8vPWsHQFMfxzeDZg&amp;index=24"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F76F1-E782-D84B-669B-BC2E5D96905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1BC8531-19FA-9429-37ED-F773F25912B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931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D573-20E0-6997-C730-E5D9A0E10265}"/>
              </a:ext>
            </a:extLst>
          </p:cNvPr>
          <p:cNvSpPr>
            <a:spLocks noGrp="1"/>
          </p:cNvSpPr>
          <p:nvPr>
            <p:ph type="title"/>
          </p:nvPr>
        </p:nvSpPr>
        <p:spPr/>
        <p:txBody>
          <a:bodyPr/>
          <a:lstStyle/>
          <a:p>
            <a:r>
              <a:rPr lang="en-US" dirty="0"/>
              <a:t>Edge Detection Techniques</a:t>
            </a:r>
          </a:p>
        </p:txBody>
      </p:sp>
      <p:sp>
        <p:nvSpPr>
          <p:cNvPr id="3" name="Content Placeholder 2">
            <a:extLst>
              <a:ext uri="{FF2B5EF4-FFF2-40B4-BE49-F238E27FC236}">
                <a16:creationId xmlns:a16="http://schemas.microsoft.com/office/drawing/2014/main" id="{2C1175CA-412C-0D99-BB2C-74573355B40B}"/>
              </a:ext>
            </a:extLst>
          </p:cNvPr>
          <p:cNvSpPr>
            <a:spLocks noGrp="1"/>
          </p:cNvSpPr>
          <p:nvPr>
            <p:ph idx="1"/>
          </p:nvPr>
        </p:nvSpPr>
        <p:spPr/>
        <p:txBody>
          <a:bodyPr>
            <a:normAutofit/>
          </a:bodyPr>
          <a:lstStyle/>
          <a:p>
            <a:r>
              <a:rPr lang="en-US" sz="2000" dirty="0">
                <a:hlinkClick r:id="rId2"/>
              </a:rPr>
              <a:t>https://www.youtube.com/watch?v=m2D4iYep_pQ&amp;list=UULF3mTACG8vPWsHQFMfxzeDZg&amp;index=24</a:t>
            </a:r>
            <a:endParaRPr lang="en-US" sz="2000" dirty="0"/>
          </a:p>
          <a:p>
            <a:endParaRPr lang="en-US" sz="2000" dirty="0"/>
          </a:p>
        </p:txBody>
      </p:sp>
      <p:pic>
        <p:nvPicPr>
          <p:cNvPr id="5" name="Picture 4">
            <a:extLst>
              <a:ext uri="{FF2B5EF4-FFF2-40B4-BE49-F238E27FC236}">
                <a16:creationId xmlns:a16="http://schemas.microsoft.com/office/drawing/2014/main" id="{D1EF4B51-0243-C399-563F-4289D3F7151A}"/>
              </a:ext>
            </a:extLst>
          </p:cNvPr>
          <p:cNvPicPr>
            <a:picLocks noChangeAspect="1"/>
          </p:cNvPicPr>
          <p:nvPr/>
        </p:nvPicPr>
        <p:blipFill>
          <a:blip r:embed="rId3"/>
          <a:stretch>
            <a:fillRect/>
          </a:stretch>
        </p:blipFill>
        <p:spPr>
          <a:xfrm>
            <a:off x="595460" y="2907579"/>
            <a:ext cx="4851183" cy="3146915"/>
          </a:xfrm>
          <a:prstGeom prst="rect">
            <a:avLst/>
          </a:prstGeom>
        </p:spPr>
      </p:pic>
      <p:pic>
        <p:nvPicPr>
          <p:cNvPr id="7" name="Picture 6">
            <a:extLst>
              <a:ext uri="{FF2B5EF4-FFF2-40B4-BE49-F238E27FC236}">
                <a16:creationId xmlns:a16="http://schemas.microsoft.com/office/drawing/2014/main" id="{91D1763C-5CE7-0C83-8CBE-3AE76A474EE6}"/>
              </a:ext>
            </a:extLst>
          </p:cNvPr>
          <p:cNvPicPr>
            <a:picLocks noChangeAspect="1"/>
          </p:cNvPicPr>
          <p:nvPr/>
        </p:nvPicPr>
        <p:blipFill>
          <a:blip r:embed="rId4"/>
          <a:stretch>
            <a:fillRect/>
          </a:stretch>
        </p:blipFill>
        <p:spPr>
          <a:xfrm>
            <a:off x="6113224" y="2907578"/>
            <a:ext cx="4931733" cy="3146915"/>
          </a:xfrm>
          <a:prstGeom prst="rect">
            <a:avLst/>
          </a:prstGeom>
        </p:spPr>
      </p:pic>
    </p:spTree>
    <p:extLst>
      <p:ext uri="{BB962C8B-B14F-4D97-AF65-F5344CB8AC3E}">
        <p14:creationId xmlns:p14="http://schemas.microsoft.com/office/powerpoint/2010/main" val="1490817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AC05-4764-7856-689B-BEA0F9693628}"/>
              </a:ext>
            </a:extLst>
          </p:cNvPr>
          <p:cNvSpPr>
            <a:spLocks noGrp="1"/>
          </p:cNvSpPr>
          <p:nvPr>
            <p:ph type="title"/>
          </p:nvPr>
        </p:nvSpPr>
        <p:spPr>
          <a:xfrm>
            <a:off x="19216" y="18256"/>
            <a:ext cx="10515600" cy="570142"/>
          </a:xfrm>
        </p:spPr>
        <p:txBody>
          <a:bodyPr>
            <a:normAutofit/>
          </a:bodyPr>
          <a:lstStyle/>
          <a:p>
            <a:r>
              <a:rPr lang="en-US" sz="3200" b="1" dirty="0"/>
              <a:t>Pulse to Pulse Synchronization  - Slow to Fast Clock Domain</a:t>
            </a:r>
          </a:p>
        </p:txBody>
      </p:sp>
      <p:sp>
        <p:nvSpPr>
          <p:cNvPr id="4" name="TextBox 3">
            <a:extLst>
              <a:ext uri="{FF2B5EF4-FFF2-40B4-BE49-F238E27FC236}">
                <a16:creationId xmlns:a16="http://schemas.microsoft.com/office/drawing/2014/main" id="{E4F607EC-15E2-4A55-6808-BAB1C801212A}"/>
              </a:ext>
            </a:extLst>
          </p:cNvPr>
          <p:cNvSpPr txBox="1"/>
          <p:nvPr/>
        </p:nvSpPr>
        <p:spPr>
          <a:xfrm>
            <a:off x="477077" y="850790"/>
            <a:ext cx="113544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pulse is a signal (</a:t>
            </a:r>
            <a:r>
              <a:rPr lang="en-US" dirty="0" err="1"/>
              <a:t>SigA</a:t>
            </a:r>
            <a:r>
              <a:rPr lang="en-US" dirty="0"/>
              <a:t> here) whose high is equal to period of the </a:t>
            </a:r>
            <a:r>
              <a:rPr lang="en-US" dirty="0" err="1"/>
              <a:t>clockA</a:t>
            </a:r>
            <a:r>
              <a:rPr lang="en-US" dirty="0"/>
              <a:t>.</a:t>
            </a:r>
          </a:p>
          <a:p>
            <a:pPr marL="285750" indent="-285750">
              <a:buFont typeface="Arial" panose="020B0604020202020204" pitchFamily="34" charset="0"/>
              <a:buChar char="•"/>
            </a:pPr>
            <a:r>
              <a:rPr lang="en-US" dirty="0"/>
              <a:t>Also notice that this is true only when </a:t>
            </a:r>
            <a:r>
              <a:rPr lang="en-US" dirty="0" err="1"/>
              <a:t>clkA</a:t>
            </a:r>
            <a:r>
              <a:rPr lang="en-US" dirty="0"/>
              <a:t> is very slow as compared to </a:t>
            </a:r>
            <a:r>
              <a:rPr lang="en-US" dirty="0" err="1"/>
              <a:t>clkB</a:t>
            </a:r>
            <a:r>
              <a:rPr lang="en-US" dirty="0"/>
              <a:t>, else say if </a:t>
            </a:r>
            <a:r>
              <a:rPr lang="en-US" dirty="0" err="1"/>
              <a:t>clkA</a:t>
            </a:r>
            <a:r>
              <a:rPr lang="en-US" dirty="0"/>
              <a:t> is 900kHz and </a:t>
            </a:r>
            <a:r>
              <a:rPr lang="en-US" dirty="0" err="1"/>
              <a:t>clkB</a:t>
            </a:r>
            <a:r>
              <a:rPr lang="en-US" dirty="0"/>
              <a:t> is 1MHz then the signal can go to metastable state.</a:t>
            </a:r>
          </a:p>
        </p:txBody>
      </p:sp>
      <p:pic>
        <p:nvPicPr>
          <p:cNvPr id="6" name="Picture 5">
            <a:extLst>
              <a:ext uri="{FF2B5EF4-FFF2-40B4-BE49-F238E27FC236}">
                <a16:creationId xmlns:a16="http://schemas.microsoft.com/office/drawing/2014/main" id="{7BBAAE95-F9A4-8312-2FCE-5E0D4559C96D}"/>
              </a:ext>
            </a:extLst>
          </p:cNvPr>
          <p:cNvPicPr>
            <a:picLocks noChangeAspect="1"/>
          </p:cNvPicPr>
          <p:nvPr/>
        </p:nvPicPr>
        <p:blipFill>
          <a:blip r:embed="rId2"/>
          <a:stretch>
            <a:fillRect/>
          </a:stretch>
        </p:blipFill>
        <p:spPr>
          <a:xfrm>
            <a:off x="209377" y="1912231"/>
            <a:ext cx="6620799" cy="4401164"/>
          </a:xfrm>
          <a:prstGeom prst="rect">
            <a:avLst/>
          </a:prstGeom>
        </p:spPr>
      </p:pic>
      <p:pic>
        <p:nvPicPr>
          <p:cNvPr id="8" name="Picture 7">
            <a:extLst>
              <a:ext uri="{FF2B5EF4-FFF2-40B4-BE49-F238E27FC236}">
                <a16:creationId xmlns:a16="http://schemas.microsoft.com/office/drawing/2014/main" id="{B22AAF84-D81B-C715-7FED-BE3DE9B36A07}"/>
              </a:ext>
            </a:extLst>
          </p:cNvPr>
          <p:cNvPicPr>
            <a:picLocks noChangeAspect="1"/>
          </p:cNvPicPr>
          <p:nvPr/>
        </p:nvPicPr>
        <p:blipFill>
          <a:blip r:embed="rId3"/>
          <a:stretch>
            <a:fillRect/>
          </a:stretch>
        </p:blipFill>
        <p:spPr>
          <a:xfrm>
            <a:off x="7191194" y="1912231"/>
            <a:ext cx="4282506" cy="2612329"/>
          </a:xfrm>
          <a:prstGeom prst="rect">
            <a:avLst/>
          </a:prstGeom>
        </p:spPr>
      </p:pic>
      <p:sp>
        <p:nvSpPr>
          <p:cNvPr id="9" name="TextBox 8">
            <a:extLst>
              <a:ext uri="{FF2B5EF4-FFF2-40B4-BE49-F238E27FC236}">
                <a16:creationId xmlns:a16="http://schemas.microsoft.com/office/drawing/2014/main" id="{2CAF6C57-0ACF-5C46-BD54-2971ED56B875}"/>
              </a:ext>
            </a:extLst>
          </p:cNvPr>
          <p:cNvSpPr txBox="1"/>
          <p:nvPr/>
        </p:nvSpPr>
        <p:spPr>
          <a:xfrm>
            <a:off x="7191194" y="4662671"/>
            <a:ext cx="436526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Notice that </a:t>
            </a:r>
            <a:r>
              <a:rPr lang="en-US" sz="1400" dirty="0" err="1"/>
              <a:t>SigA</a:t>
            </a:r>
            <a:r>
              <a:rPr lang="en-US" sz="1400" dirty="0"/>
              <a:t> has to be wide enough for </a:t>
            </a:r>
            <a:r>
              <a:rPr lang="en-US" sz="1400" dirty="0" err="1"/>
              <a:t>clkB</a:t>
            </a:r>
            <a:r>
              <a:rPr lang="en-US" sz="1400" dirty="0"/>
              <a:t> to be captured.</a:t>
            </a:r>
          </a:p>
          <a:p>
            <a:pPr marL="285750" indent="-285750">
              <a:buFont typeface="Arial" panose="020B0604020202020204" pitchFamily="34" charset="0"/>
              <a:buChar char="•"/>
            </a:pPr>
            <a:r>
              <a:rPr lang="en-US" sz="1400" dirty="0"/>
              <a:t>We need edge detection at the end because now the pulse needs to be of the period of the CLK domain B</a:t>
            </a:r>
          </a:p>
        </p:txBody>
      </p:sp>
      <p:sp>
        <p:nvSpPr>
          <p:cNvPr id="11" name="TextBox 10">
            <a:extLst>
              <a:ext uri="{FF2B5EF4-FFF2-40B4-BE49-F238E27FC236}">
                <a16:creationId xmlns:a16="http://schemas.microsoft.com/office/drawing/2014/main" id="{80366738-AF75-09D0-363B-5B6D447C696B}"/>
              </a:ext>
            </a:extLst>
          </p:cNvPr>
          <p:cNvSpPr txBox="1"/>
          <p:nvPr/>
        </p:nvSpPr>
        <p:spPr>
          <a:xfrm>
            <a:off x="7044856" y="5806459"/>
            <a:ext cx="5147144" cy="646331"/>
          </a:xfrm>
          <a:prstGeom prst="rect">
            <a:avLst/>
          </a:prstGeom>
          <a:noFill/>
        </p:spPr>
        <p:txBody>
          <a:bodyPr wrap="square">
            <a:spAutoFit/>
          </a:bodyPr>
          <a:lstStyle/>
          <a:p>
            <a:r>
              <a:rPr lang="en-US" dirty="0">
                <a:hlinkClick r:id="rId4"/>
              </a:rPr>
              <a:t>https://www.youtube.com/watch?v=ovQ5VYlEc8o</a:t>
            </a:r>
            <a:endParaRPr lang="en-US" dirty="0"/>
          </a:p>
          <a:p>
            <a:endParaRPr lang="en-US" dirty="0"/>
          </a:p>
        </p:txBody>
      </p:sp>
    </p:spTree>
    <p:extLst>
      <p:ext uri="{BB962C8B-B14F-4D97-AF65-F5344CB8AC3E}">
        <p14:creationId xmlns:p14="http://schemas.microsoft.com/office/powerpoint/2010/main" val="3098391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AC05-4764-7856-689B-BEA0F9693628}"/>
              </a:ext>
            </a:extLst>
          </p:cNvPr>
          <p:cNvSpPr>
            <a:spLocks noGrp="1"/>
          </p:cNvSpPr>
          <p:nvPr>
            <p:ph type="title"/>
          </p:nvPr>
        </p:nvSpPr>
        <p:spPr>
          <a:xfrm>
            <a:off x="19216" y="18256"/>
            <a:ext cx="10515600" cy="570142"/>
          </a:xfrm>
        </p:spPr>
        <p:txBody>
          <a:bodyPr>
            <a:normAutofit/>
          </a:bodyPr>
          <a:lstStyle/>
          <a:p>
            <a:r>
              <a:rPr lang="en-US" sz="3200" b="1" dirty="0"/>
              <a:t>Pulse to Pulse Synchronization  - Fast to Slow Clock Domain</a:t>
            </a:r>
          </a:p>
        </p:txBody>
      </p:sp>
      <p:sp>
        <p:nvSpPr>
          <p:cNvPr id="4" name="TextBox 3">
            <a:extLst>
              <a:ext uri="{FF2B5EF4-FFF2-40B4-BE49-F238E27FC236}">
                <a16:creationId xmlns:a16="http://schemas.microsoft.com/office/drawing/2014/main" id="{E4F607EC-15E2-4A55-6808-BAB1C801212A}"/>
              </a:ext>
            </a:extLst>
          </p:cNvPr>
          <p:cNvSpPr txBox="1"/>
          <p:nvPr/>
        </p:nvSpPr>
        <p:spPr>
          <a:xfrm>
            <a:off x="418768" y="615088"/>
            <a:ext cx="113544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For fast to slow there are two mechanisms. One is toggle based flop and other is handshake mechanism.</a:t>
            </a:r>
          </a:p>
          <a:p>
            <a:pPr marL="285750" indent="-285750">
              <a:buFont typeface="Arial" panose="020B0604020202020204" pitchFamily="34" charset="0"/>
              <a:buChar char="•"/>
            </a:pPr>
            <a:r>
              <a:rPr lang="en-US" dirty="0"/>
              <a:t>Handshake mechanism is employed when you don’t know the frequency of source and destination domain.</a:t>
            </a:r>
          </a:p>
          <a:p>
            <a:pPr marL="285750" indent="-285750">
              <a:buFont typeface="Arial" panose="020B0604020202020204" pitchFamily="34" charset="0"/>
              <a:buChar char="•"/>
            </a:pPr>
            <a:r>
              <a:rPr lang="en-US" dirty="0"/>
              <a:t>With the help of a T-Clock a pulse is converted to a level.</a:t>
            </a:r>
          </a:p>
        </p:txBody>
      </p:sp>
      <p:pic>
        <p:nvPicPr>
          <p:cNvPr id="5" name="Picture 4">
            <a:extLst>
              <a:ext uri="{FF2B5EF4-FFF2-40B4-BE49-F238E27FC236}">
                <a16:creationId xmlns:a16="http://schemas.microsoft.com/office/drawing/2014/main" id="{CB22745D-64F7-9301-53E8-5166D0B6D805}"/>
              </a:ext>
            </a:extLst>
          </p:cNvPr>
          <p:cNvPicPr>
            <a:picLocks noChangeAspect="1"/>
          </p:cNvPicPr>
          <p:nvPr/>
        </p:nvPicPr>
        <p:blipFill>
          <a:blip r:embed="rId2"/>
          <a:stretch>
            <a:fillRect/>
          </a:stretch>
        </p:blipFill>
        <p:spPr>
          <a:xfrm>
            <a:off x="619652" y="1759513"/>
            <a:ext cx="4657364" cy="2446726"/>
          </a:xfrm>
          <a:prstGeom prst="rect">
            <a:avLst/>
          </a:prstGeom>
        </p:spPr>
      </p:pic>
      <p:pic>
        <p:nvPicPr>
          <p:cNvPr id="10" name="Picture 9">
            <a:extLst>
              <a:ext uri="{FF2B5EF4-FFF2-40B4-BE49-F238E27FC236}">
                <a16:creationId xmlns:a16="http://schemas.microsoft.com/office/drawing/2014/main" id="{8F5092E3-815D-BF4D-758D-DD189E2A55E7}"/>
              </a:ext>
            </a:extLst>
          </p:cNvPr>
          <p:cNvPicPr>
            <a:picLocks noChangeAspect="1"/>
          </p:cNvPicPr>
          <p:nvPr/>
        </p:nvPicPr>
        <p:blipFill>
          <a:blip r:embed="rId3"/>
          <a:stretch>
            <a:fillRect/>
          </a:stretch>
        </p:blipFill>
        <p:spPr>
          <a:xfrm>
            <a:off x="5460274" y="1759513"/>
            <a:ext cx="6439799" cy="4020111"/>
          </a:xfrm>
          <a:prstGeom prst="rect">
            <a:avLst/>
          </a:prstGeom>
        </p:spPr>
      </p:pic>
      <p:sp>
        <p:nvSpPr>
          <p:cNvPr id="11" name="TextBox 10">
            <a:extLst>
              <a:ext uri="{FF2B5EF4-FFF2-40B4-BE49-F238E27FC236}">
                <a16:creationId xmlns:a16="http://schemas.microsoft.com/office/drawing/2014/main" id="{D66DD892-481A-4F28-6320-4CE3A9A20152}"/>
              </a:ext>
            </a:extLst>
          </p:cNvPr>
          <p:cNvSpPr txBox="1"/>
          <p:nvPr/>
        </p:nvSpPr>
        <p:spPr>
          <a:xfrm>
            <a:off x="310101" y="4556097"/>
            <a:ext cx="4198289" cy="2308324"/>
          </a:xfrm>
          <a:prstGeom prst="rect">
            <a:avLst/>
          </a:prstGeom>
          <a:noFill/>
        </p:spPr>
        <p:txBody>
          <a:bodyPr wrap="square" rtlCol="0">
            <a:spAutoFit/>
          </a:bodyPr>
          <a:lstStyle/>
          <a:p>
            <a:r>
              <a:rPr lang="en-US" dirty="0"/>
              <a:t>Notice however that this approach has some limitations. It is not used when input PA changes very frequently because then there is a possibility that before you sample this signal into domain B you might have entered the metastable state and by then the new input has come and so you’re likely to miss out that pulse</a:t>
            </a:r>
          </a:p>
        </p:txBody>
      </p:sp>
      <p:sp>
        <p:nvSpPr>
          <p:cNvPr id="12" name="TextBox 11">
            <a:extLst>
              <a:ext uri="{FF2B5EF4-FFF2-40B4-BE49-F238E27FC236}">
                <a16:creationId xmlns:a16="http://schemas.microsoft.com/office/drawing/2014/main" id="{12551DC4-C3FA-A707-6B2B-DD39D0511B82}"/>
              </a:ext>
            </a:extLst>
          </p:cNvPr>
          <p:cNvSpPr txBox="1"/>
          <p:nvPr/>
        </p:nvSpPr>
        <p:spPr>
          <a:xfrm>
            <a:off x="5390984" y="5876014"/>
            <a:ext cx="4731026" cy="646331"/>
          </a:xfrm>
          <a:prstGeom prst="rect">
            <a:avLst/>
          </a:prstGeom>
          <a:noFill/>
        </p:spPr>
        <p:txBody>
          <a:bodyPr wrap="square" rtlCol="0">
            <a:spAutoFit/>
          </a:bodyPr>
          <a:lstStyle/>
          <a:p>
            <a:r>
              <a:rPr lang="en-US" dirty="0"/>
              <a:t>Input signal should not toggle so quickly before it gets captured in the destination domain. </a:t>
            </a:r>
          </a:p>
        </p:txBody>
      </p:sp>
    </p:spTree>
    <p:extLst>
      <p:ext uri="{BB962C8B-B14F-4D97-AF65-F5344CB8AC3E}">
        <p14:creationId xmlns:p14="http://schemas.microsoft.com/office/powerpoint/2010/main" val="4046742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22A2FC-60D1-6710-66F3-C8414CBC0BAC}"/>
              </a:ext>
            </a:extLst>
          </p:cNvPr>
          <p:cNvPicPr>
            <a:picLocks noChangeAspect="1"/>
          </p:cNvPicPr>
          <p:nvPr/>
        </p:nvPicPr>
        <p:blipFill>
          <a:blip r:embed="rId2"/>
          <a:stretch>
            <a:fillRect/>
          </a:stretch>
        </p:blipFill>
        <p:spPr>
          <a:xfrm>
            <a:off x="189537" y="685939"/>
            <a:ext cx="9650172" cy="2162477"/>
          </a:xfrm>
          <a:prstGeom prst="rect">
            <a:avLst/>
          </a:prstGeom>
        </p:spPr>
      </p:pic>
      <p:sp>
        <p:nvSpPr>
          <p:cNvPr id="6" name="Title 1">
            <a:extLst>
              <a:ext uri="{FF2B5EF4-FFF2-40B4-BE49-F238E27FC236}">
                <a16:creationId xmlns:a16="http://schemas.microsoft.com/office/drawing/2014/main" id="{78A4CC42-FC6C-76D7-BCF3-54F854B0E652}"/>
              </a:ext>
            </a:extLst>
          </p:cNvPr>
          <p:cNvSpPr>
            <a:spLocks noGrp="1"/>
          </p:cNvSpPr>
          <p:nvPr>
            <p:ph type="title"/>
          </p:nvPr>
        </p:nvSpPr>
        <p:spPr>
          <a:xfrm>
            <a:off x="19216" y="18256"/>
            <a:ext cx="10515600" cy="570142"/>
          </a:xfrm>
        </p:spPr>
        <p:txBody>
          <a:bodyPr>
            <a:normAutofit/>
          </a:bodyPr>
          <a:lstStyle/>
          <a:p>
            <a:r>
              <a:rPr lang="en-US" sz="3200" b="1" dirty="0"/>
              <a:t>Pulse to Pulse Synchronization  - Fast to Slow Clock Domain</a:t>
            </a:r>
          </a:p>
        </p:txBody>
      </p:sp>
      <p:pic>
        <p:nvPicPr>
          <p:cNvPr id="8" name="Picture 7">
            <a:extLst>
              <a:ext uri="{FF2B5EF4-FFF2-40B4-BE49-F238E27FC236}">
                <a16:creationId xmlns:a16="http://schemas.microsoft.com/office/drawing/2014/main" id="{F6697BCB-C2FA-1461-4BA0-98C87B2710AA}"/>
              </a:ext>
            </a:extLst>
          </p:cNvPr>
          <p:cNvPicPr>
            <a:picLocks noChangeAspect="1"/>
          </p:cNvPicPr>
          <p:nvPr/>
        </p:nvPicPr>
        <p:blipFill>
          <a:blip r:embed="rId3"/>
          <a:stretch>
            <a:fillRect/>
          </a:stretch>
        </p:blipFill>
        <p:spPr>
          <a:xfrm>
            <a:off x="6229164" y="3375468"/>
            <a:ext cx="5750690" cy="3177177"/>
          </a:xfrm>
          <a:prstGeom prst="rect">
            <a:avLst/>
          </a:prstGeom>
        </p:spPr>
      </p:pic>
      <p:sp>
        <p:nvSpPr>
          <p:cNvPr id="10" name="TextBox 9">
            <a:extLst>
              <a:ext uri="{FF2B5EF4-FFF2-40B4-BE49-F238E27FC236}">
                <a16:creationId xmlns:a16="http://schemas.microsoft.com/office/drawing/2014/main" id="{7358F0C2-DF4D-69F9-ECFC-DEFAFD1C3A11}"/>
              </a:ext>
            </a:extLst>
          </p:cNvPr>
          <p:cNvSpPr txBox="1"/>
          <p:nvPr/>
        </p:nvSpPr>
        <p:spPr>
          <a:xfrm>
            <a:off x="212146" y="2945957"/>
            <a:ext cx="6162260" cy="646331"/>
          </a:xfrm>
          <a:prstGeom prst="rect">
            <a:avLst/>
          </a:prstGeom>
          <a:noFill/>
        </p:spPr>
        <p:txBody>
          <a:bodyPr wrap="square">
            <a:spAutoFit/>
          </a:bodyPr>
          <a:lstStyle/>
          <a:p>
            <a:r>
              <a:rPr lang="en-US" dirty="0">
                <a:hlinkClick r:id="rId4"/>
              </a:rPr>
              <a:t>https://www.youtube.com/watch?v=Fs0AJmESX3c</a:t>
            </a:r>
            <a:endParaRPr lang="en-US" dirty="0"/>
          </a:p>
          <a:p>
            <a:endParaRPr lang="en-US" dirty="0"/>
          </a:p>
        </p:txBody>
      </p:sp>
      <p:sp>
        <p:nvSpPr>
          <p:cNvPr id="11" name="TextBox 10">
            <a:extLst>
              <a:ext uri="{FF2B5EF4-FFF2-40B4-BE49-F238E27FC236}">
                <a16:creationId xmlns:a16="http://schemas.microsoft.com/office/drawing/2014/main" id="{19956765-4C07-BBA4-6DB1-2C2DA08CCF3A}"/>
              </a:ext>
            </a:extLst>
          </p:cNvPr>
          <p:cNvSpPr txBox="1"/>
          <p:nvPr/>
        </p:nvSpPr>
        <p:spPr>
          <a:xfrm>
            <a:off x="302150" y="3592288"/>
            <a:ext cx="5398935" cy="923330"/>
          </a:xfrm>
          <a:prstGeom prst="rect">
            <a:avLst/>
          </a:prstGeom>
          <a:noFill/>
        </p:spPr>
        <p:txBody>
          <a:bodyPr wrap="square" rtlCol="0">
            <a:spAutoFit/>
          </a:bodyPr>
          <a:lstStyle/>
          <a:p>
            <a:r>
              <a:rPr lang="en-US" dirty="0"/>
              <a:t>The main point is to convert a pulse to a level, so that we can get an input when the pulse has been triggered, this will be passed to a clock to synchronize it. </a:t>
            </a:r>
          </a:p>
        </p:txBody>
      </p:sp>
    </p:spTree>
    <p:extLst>
      <p:ext uri="{BB962C8B-B14F-4D97-AF65-F5344CB8AC3E}">
        <p14:creationId xmlns:p14="http://schemas.microsoft.com/office/powerpoint/2010/main" val="240159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7634-FFCB-4448-7EF7-E05862B34DA5}"/>
              </a:ext>
            </a:extLst>
          </p:cNvPr>
          <p:cNvSpPr>
            <a:spLocks noGrp="1"/>
          </p:cNvSpPr>
          <p:nvPr>
            <p:ph type="title"/>
          </p:nvPr>
        </p:nvSpPr>
        <p:spPr>
          <a:xfrm>
            <a:off x="74875" y="62975"/>
            <a:ext cx="10515600" cy="684447"/>
          </a:xfrm>
        </p:spPr>
        <p:txBody>
          <a:bodyPr>
            <a:normAutofit fontScale="90000"/>
          </a:bodyPr>
          <a:lstStyle/>
          <a:p>
            <a:r>
              <a:rPr lang="en-US" dirty="0"/>
              <a:t>Handshake Synchronization</a:t>
            </a:r>
          </a:p>
        </p:txBody>
      </p:sp>
      <p:pic>
        <p:nvPicPr>
          <p:cNvPr id="5" name="Picture 4">
            <a:extLst>
              <a:ext uri="{FF2B5EF4-FFF2-40B4-BE49-F238E27FC236}">
                <a16:creationId xmlns:a16="http://schemas.microsoft.com/office/drawing/2014/main" id="{3543F4D6-8BC0-3A59-6189-A5A2AA24A94B}"/>
              </a:ext>
            </a:extLst>
          </p:cNvPr>
          <p:cNvPicPr>
            <a:picLocks noChangeAspect="1"/>
          </p:cNvPicPr>
          <p:nvPr/>
        </p:nvPicPr>
        <p:blipFill>
          <a:blip r:embed="rId2"/>
          <a:stretch>
            <a:fillRect/>
          </a:stretch>
        </p:blipFill>
        <p:spPr>
          <a:xfrm>
            <a:off x="174346" y="747422"/>
            <a:ext cx="5559613" cy="3267987"/>
          </a:xfrm>
          <a:prstGeom prst="rect">
            <a:avLst/>
          </a:prstGeom>
        </p:spPr>
      </p:pic>
      <p:pic>
        <p:nvPicPr>
          <p:cNvPr id="9" name="Picture 8">
            <a:extLst>
              <a:ext uri="{FF2B5EF4-FFF2-40B4-BE49-F238E27FC236}">
                <a16:creationId xmlns:a16="http://schemas.microsoft.com/office/drawing/2014/main" id="{25DC2C02-8B57-8F6E-ED32-54FA6911CB59}"/>
              </a:ext>
            </a:extLst>
          </p:cNvPr>
          <p:cNvPicPr>
            <a:picLocks noChangeAspect="1"/>
          </p:cNvPicPr>
          <p:nvPr/>
        </p:nvPicPr>
        <p:blipFill>
          <a:blip r:embed="rId3"/>
          <a:stretch>
            <a:fillRect/>
          </a:stretch>
        </p:blipFill>
        <p:spPr>
          <a:xfrm>
            <a:off x="5922109" y="918164"/>
            <a:ext cx="6095545" cy="3927451"/>
          </a:xfrm>
          <a:prstGeom prst="rect">
            <a:avLst/>
          </a:prstGeom>
        </p:spPr>
      </p:pic>
      <p:sp>
        <p:nvSpPr>
          <p:cNvPr id="11" name="TextBox 10">
            <a:extLst>
              <a:ext uri="{FF2B5EF4-FFF2-40B4-BE49-F238E27FC236}">
                <a16:creationId xmlns:a16="http://schemas.microsoft.com/office/drawing/2014/main" id="{71954DBC-0E4E-7505-570A-BCFFD71D20A2}"/>
              </a:ext>
            </a:extLst>
          </p:cNvPr>
          <p:cNvSpPr txBox="1"/>
          <p:nvPr/>
        </p:nvSpPr>
        <p:spPr>
          <a:xfrm>
            <a:off x="6478326" y="5250487"/>
            <a:ext cx="5305507" cy="646331"/>
          </a:xfrm>
          <a:prstGeom prst="rect">
            <a:avLst/>
          </a:prstGeom>
          <a:noFill/>
        </p:spPr>
        <p:txBody>
          <a:bodyPr wrap="square">
            <a:spAutoFit/>
          </a:bodyPr>
          <a:lstStyle/>
          <a:p>
            <a:r>
              <a:rPr lang="en-US" dirty="0">
                <a:hlinkClick r:id="rId4"/>
              </a:rPr>
              <a:t>https://www.youtube.com/watch?v=qDnWYp1nG9I</a:t>
            </a:r>
            <a:endParaRPr lang="en-US" dirty="0"/>
          </a:p>
          <a:p>
            <a:endParaRPr lang="en-US" dirty="0"/>
          </a:p>
        </p:txBody>
      </p:sp>
      <p:sp>
        <p:nvSpPr>
          <p:cNvPr id="12" name="TextBox 11">
            <a:extLst>
              <a:ext uri="{FF2B5EF4-FFF2-40B4-BE49-F238E27FC236}">
                <a16:creationId xmlns:a16="http://schemas.microsoft.com/office/drawing/2014/main" id="{9F4753DB-CEA8-6B28-01BF-CE9D1D8907DE}"/>
              </a:ext>
            </a:extLst>
          </p:cNvPr>
          <p:cNvSpPr txBox="1"/>
          <p:nvPr/>
        </p:nvSpPr>
        <p:spPr>
          <a:xfrm>
            <a:off x="174346" y="4253948"/>
            <a:ext cx="5638057" cy="646331"/>
          </a:xfrm>
          <a:prstGeom prst="rect">
            <a:avLst/>
          </a:prstGeom>
          <a:noFill/>
        </p:spPr>
        <p:txBody>
          <a:bodyPr wrap="square" rtlCol="0">
            <a:spAutoFit/>
          </a:bodyPr>
          <a:lstStyle/>
          <a:p>
            <a:r>
              <a:rPr lang="en-US" dirty="0"/>
              <a:t>Acknowledgement from the destination domain brings down the pulse PA of the source clock domain</a:t>
            </a:r>
          </a:p>
        </p:txBody>
      </p:sp>
    </p:spTree>
    <p:extLst>
      <p:ext uri="{BB962C8B-B14F-4D97-AF65-F5344CB8AC3E}">
        <p14:creationId xmlns:p14="http://schemas.microsoft.com/office/powerpoint/2010/main" val="3188167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8806-4904-D8E5-8BD5-09DC678F938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927EEB1-5535-831C-E80B-98F52F7361F6}"/>
              </a:ext>
            </a:extLst>
          </p:cNvPr>
          <p:cNvPicPr>
            <a:picLocks noGrp="1" noChangeAspect="1"/>
          </p:cNvPicPr>
          <p:nvPr>
            <p:ph idx="1"/>
          </p:nvPr>
        </p:nvPicPr>
        <p:blipFill>
          <a:blip r:embed="rId2"/>
          <a:stretch>
            <a:fillRect/>
          </a:stretch>
        </p:blipFill>
        <p:spPr>
          <a:xfrm>
            <a:off x="2664863" y="1825625"/>
            <a:ext cx="6862274" cy="4351338"/>
          </a:xfrm>
        </p:spPr>
      </p:pic>
    </p:spTree>
    <p:extLst>
      <p:ext uri="{BB962C8B-B14F-4D97-AF65-F5344CB8AC3E}">
        <p14:creationId xmlns:p14="http://schemas.microsoft.com/office/powerpoint/2010/main" val="65103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AA19-093F-9DF5-7341-E19E9291C7F2}"/>
              </a:ext>
            </a:extLst>
          </p:cNvPr>
          <p:cNvSpPr>
            <a:spLocks noGrp="1"/>
          </p:cNvSpPr>
          <p:nvPr>
            <p:ph type="title"/>
          </p:nvPr>
        </p:nvSpPr>
        <p:spPr>
          <a:xfrm>
            <a:off x="273658" y="261440"/>
            <a:ext cx="10515600" cy="207369"/>
          </a:xfrm>
        </p:spPr>
        <p:txBody>
          <a:bodyPr>
            <a:normAutofit fontScale="90000"/>
          </a:bodyPr>
          <a:lstStyle/>
          <a:p>
            <a:r>
              <a:rPr lang="en-US" b="1" dirty="0"/>
              <a:t>Typical CDC Bugs	</a:t>
            </a:r>
          </a:p>
        </p:txBody>
      </p:sp>
      <p:sp>
        <p:nvSpPr>
          <p:cNvPr id="3" name="Content Placeholder 2">
            <a:extLst>
              <a:ext uri="{FF2B5EF4-FFF2-40B4-BE49-F238E27FC236}">
                <a16:creationId xmlns:a16="http://schemas.microsoft.com/office/drawing/2014/main" id="{A9F40A28-D24A-C8F3-E810-A8358851B1F5}"/>
              </a:ext>
            </a:extLst>
          </p:cNvPr>
          <p:cNvSpPr>
            <a:spLocks noGrp="1"/>
          </p:cNvSpPr>
          <p:nvPr>
            <p:ph idx="1"/>
          </p:nvPr>
        </p:nvSpPr>
        <p:spPr>
          <a:xfrm>
            <a:off x="384976" y="688588"/>
            <a:ext cx="10515600" cy="4351338"/>
          </a:xfrm>
        </p:spPr>
        <p:txBody>
          <a:bodyPr/>
          <a:lstStyle/>
          <a:p>
            <a:pPr marL="514350" indent="-514350">
              <a:buAutoNum type="arabicPeriod"/>
            </a:pPr>
            <a:r>
              <a:rPr lang="en-US" b="1" dirty="0"/>
              <a:t>Metastability due to missing synchronizer</a:t>
            </a:r>
          </a:p>
          <a:p>
            <a:pPr marL="514350" indent="-514350">
              <a:buAutoNum type="arabicPeriod"/>
            </a:pPr>
            <a:r>
              <a:rPr lang="en-US" b="1" dirty="0"/>
              <a:t>Glitches Introduced at RTL</a:t>
            </a:r>
          </a:p>
          <a:p>
            <a:pPr marL="514350" indent="-514350">
              <a:buAutoNum type="arabicPeriod"/>
            </a:pPr>
            <a:r>
              <a:rPr lang="en-US" b="1" dirty="0"/>
              <a:t>Convergence, Divergence and Re-Convergence of clock</a:t>
            </a:r>
          </a:p>
          <a:p>
            <a:pPr marL="514350" indent="-514350">
              <a:buAutoNum type="arabicPeriod"/>
            </a:pPr>
            <a:r>
              <a:rPr lang="en-US" b="1" dirty="0"/>
              <a:t>Reset Synchronization</a:t>
            </a:r>
          </a:p>
        </p:txBody>
      </p:sp>
      <p:pic>
        <p:nvPicPr>
          <p:cNvPr id="5" name="Picture 4">
            <a:extLst>
              <a:ext uri="{FF2B5EF4-FFF2-40B4-BE49-F238E27FC236}">
                <a16:creationId xmlns:a16="http://schemas.microsoft.com/office/drawing/2014/main" id="{F1265828-9A4B-B764-B9D2-4EC8CF7E2DBE}"/>
              </a:ext>
            </a:extLst>
          </p:cNvPr>
          <p:cNvPicPr>
            <a:picLocks noChangeAspect="1"/>
          </p:cNvPicPr>
          <p:nvPr/>
        </p:nvPicPr>
        <p:blipFill>
          <a:blip r:embed="rId2"/>
          <a:stretch>
            <a:fillRect/>
          </a:stretch>
        </p:blipFill>
        <p:spPr>
          <a:xfrm>
            <a:off x="5247861" y="2174624"/>
            <a:ext cx="6139033" cy="4318252"/>
          </a:xfrm>
          <a:prstGeom prst="rect">
            <a:avLst/>
          </a:prstGeom>
        </p:spPr>
      </p:pic>
    </p:spTree>
    <p:extLst>
      <p:ext uri="{BB962C8B-B14F-4D97-AF65-F5344CB8AC3E}">
        <p14:creationId xmlns:p14="http://schemas.microsoft.com/office/powerpoint/2010/main" val="2074959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30F5-100C-9477-FC17-36B376E4F22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F91B2A-3EC6-E58F-1B72-495BD6707EA5}"/>
              </a:ext>
            </a:extLst>
          </p:cNvPr>
          <p:cNvPicPr>
            <a:picLocks noGrp="1" noChangeAspect="1"/>
          </p:cNvPicPr>
          <p:nvPr>
            <p:ph idx="1"/>
          </p:nvPr>
        </p:nvPicPr>
        <p:blipFill>
          <a:blip r:embed="rId2"/>
          <a:stretch>
            <a:fillRect/>
          </a:stretch>
        </p:blipFill>
        <p:spPr>
          <a:xfrm>
            <a:off x="1823441" y="1957896"/>
            <a:ext cx="8545118" cy="4086795"/>
          </a:xfrm>
        </p:spPr>
      </p:pic>
    </p:spTree>
    <p:extLst>
      <p:ext uri="{BB962C8B-B14F-4D97-AF65-F5344CB8AC3E}">
        <p14:creationId xmlns:p14="http://schemas.microsoft.com/office/powerpoint/2010/main" val="3987290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8037-E2BB-E9A8-BEFE-3CACCF5526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50C5479-DA33-B63F-A73C-35938DE70B36}"/>
              </a:ext>
            </a:extLst>
          </p:cNvPr>
          <p:cNvPicPr>
            <a:picLocks noGrp="1" noChangeAspect="1"/>
          </p:cNvPicPr>
          <p:nvPr>
            <p:ph idx="1"/>
          </p:nvPr>
        </p:nvPicPr>
        <p:blipFill>
          <a:blip r:embed="rId2"/>
          <a:stretch>
            <a:fillRect/>
          </a:stretch>
        </p:blipFill>
        <p:spPr>
          <a:xfrm>
            <a:off x="2719723" y="1825625"/>
            <a:ext cx="6752554" cy="4351338"/>
          </a:xfrm>
        </p:spPr>
      </p:pic>
    </p:spTree>
    <p:extLst>
      <p:ext uri="{BB962C8B-B14F-4D97-AF65-F5344CB8AC3E}">
        <p14:creationId xmlns:p14="http://schemas.microsoft.com/office/powerpoint/2010/main" val="1436870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2382-DD1E-EAE2-316C-404624AF70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56ABE31-40E9-3DC6-9620-3BCAE0C32BE9}"/>
              </a:ext>
            </a:extLst>
          </p:cNvPr>
          <p:cNvPicPr>
            <a:picLocks noGrp="1" noChangeAspect="1"/>
          </p:cNvPicPr>
          <p:nvPr>
            <p:ph idx="1"/>
          </p:nvPr>
        </p:nvPicPr>
        <p:blipFill>
          <a:blip r:embed="rId2"/>
          <a:stretch>
            <a:fillRect/>
          </a:stretch>
        </p:blipFill>
        <p:spPr>
          <a:xfrm>
            <a:off x="2917432" y="1825625"/>
            <a:ext cx="6357135" cy="4351338"/>
          </a:xfrm>
        </p:spPr>
      </p:pic>
    </p:spTree>
    <p:extLst>
      <p:ext uri="{BB962C8B-B14F-4D97-AF65-F5344CB8AC3E}">
        <p14:creationId xmlns:p14="http://schemas.microsoft.com/office/powerpoint/2010/main" val="124706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56E1-67B5-B711-8A90-45FDCFFE7E2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A420C78-A0C2-D9D7-20CF-C271CDD73CC0}"/>
              </a:ext>
            </a:extLst>
          </p:cNvPr>
          <p:cNvPicPr>
            <a:picLocks noGrp="1" noChangeAspect="1"/>
          </p:cNvPicPr>
          <p:nvPr>
            <p:ph idx="1"/>
          </p:nvPr>
        </p:nvPicPr>
        <p:blipFill>
          <a:blip r:embed="rId2"/>
          <a:stretch>
            <a:fillRect/>
          </a:stretch>
        </p:blipFill>
        <p:spPr>
          <a:xfrm>
            <a:off x="2992425" y="1825625"/>
            <a:ext cx="6207149" cy="4351338"/>
          </a:xfrm>
        </p:spPr>
      </p:pic>
    </p:spTree>
    <p:extLst>
      <p:ext uri="{BB962C8B-B14F-4D97-AF65-F5344CB8AC3E}">
        <p14:creationId xmlns:p14="http://schemas.microsoft.com/office/powerpoint/2010/main" val="2045427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A9E8-CD5D-C19E-0DC6-80CD3ECF832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135929E-C069-56CA-99B7-CF7EE1A0487E}"/>
              </a:ext>
            </a:extLst>
          </p:cNvPr>
          <p:cNvPicPr>
            <a:picLocks noGrp="1" noChangeAspect="1"/>
          </p:cNvPicPr>
          <p:nvPr>
            <p:ph idx="1"/>
          </p:nvPr>
        </p:nvPicPr>
        <p:blipFill>
          <a:blip r:embed="rId2"/>
          <a:stretch>
            <a:fillRect/>
          </a:stretch>
        </p:blipFill>
        <p:spPr>
          <a:xfrm>
            <a:off x="2922739" y="1825625"/>
            <a:ext cx="6346522" cy="4351338"/>
          </a:xfrm>
        </p:spPr>
      </p:pic>
    </p:spTree>
    <p:extLst>
      <p:ext uri="{BB962C8B-B14F-4D97-AF65-F5344CB8AC3E}">
        <p14:creationId xmlns:p14="http://schemas.microsoft.com/office/powerpoint/2010/main" val="1931637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E0FF3-17A3-D2E5-2ECD-82A375AB33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38BD075-8DA9-13DA-2AAE-0552ECA55790}"/>
              </a:ext>
            </a:extLst>
          </p:cNvPr>
          <p:cNvPicPr>
            <a:picLocks noGrp="1" noChangeAspect="1"/>
          </p:cNvPicPr>
          <p:nvPr>
            <p:ph idx="1"/>
          </p:nvPr>
        </p:nvPicPr>
        <p:blipFill>
          <a:blip r:embed="rId2"/>
          <a:stretch>
            <a:fillRect/>
          </a:stretch>
        </p:blipFill>
        <p:spPr>
          <a:xfrm>
            <a:off x="2896681" y="1825625"/>
            <a:ext cx="6398638" cy="4351338"/>
          </a:xfrm>
        </p:spPr>
      </p:pic>
    </p:spTree>
    <p:extLst>
      <p:ext uri="{BB962C8B-B14F-4D97-AF65-F5344CB8AC3E}">
        <p14:creationId xmlns:p14="http://schemas.microsoft.com/office/powerpoint/2010/main" val="4167286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45E4-3BF6-7C57-9608-45D71703A0D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B8FC61D-1219-0B09-EEC6-784131CAB0E8}"/>
              </a:ext>
            </a:extLst>
          </p:cNvPr>
          <p:cNvPicPr>
            <a:picLocks noGrp="1" noChangeAspect="1"/>
          </p:cNvPicPr>
          <p:nvPr>
            <p:ph idx="1"/>
          </p:nvPr>
        </p:nvPicPr>
        <p:blipFill>
          <a:blip r:embed="rId2"/>
          <a:stretch>
            <a:fillRect/>
          </a:stretch>
        </p:blipFill>
        <p:spPr>
          <a:xfrm>
            <a:off x="2909151" y="1825625"/>
            <a:ext cx="6373698" cy="4351338"/>
          </a:xfrm>
        </p:spPr>
      </p:pic>
    </p:spTree>
    <p:extLst>
      <p:ext uri="{BB962C8B-B14F-4D97-AF65-F5344CB8AC3E}">
        <p14:creationId xmlns:p14="http://schemas.microsoft.com/office/powerpoint/2010/main" val="238089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5D12-4C5B-4315-3C46-032109F428D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A5C45C1-ECD2-4F23-06FF-C215E76433F7}"/>
              </a:ext>
            </a:extLst>
          </p:cNvPr>
          <p:cNvPicPr>
            <a:picLocks noGrp="1" noChangeAspect="1"/>
          </p:cNvPicPr>
          <p:nvPr>
            <p:ph idx="1"/>
          </p:nvPr>
        </p:nvPicPr>
        <p:blipFill>
          <a:blip r:embed="rId2"/>
          <a:stretch>
            <a:fillRect/>
          </a:stretch>
        </p:blipFill>
        <p:spPr>
          <a:xfrm>
            <a:off x="2971543" y="1825625"/>
            <a:ext cx="6248914" cy="4351338"/>
          </a:xfrm>
        </p:spPr>
      </p:pic>
    </p:spTree>
    <p:extLst>
      <p:ext uri="{BB962C8B-B14F-4D97-AF65-F5344CB8AC3E}">
        <p14:creationId xmlns:p14="http://schemas.microsoft.com/office/powerpoint/2010/main" val="3244676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2FAF911-1BA9-C0BB-80F2-E0750EA611BB}"/>
              </a:ext>
            </a:extLst>
          </p:cNvPr>
          <p:cNvPicPr>
            <a:picLocks noGrp="1" noChangeAspect="1"/>
          </p:cNvPicPr>
          <p:nvPr>
            <p:ph idx="1"/>
          </p:nvPr>
        </p:nvPicPr>
        <p:blipFill>
          <a:blip r:embed="rId2"/>
          <a:stretch>
            <a:fillRect/>
          </a:stretch>
        </p:blipFill>
        <p:spPr>
          <a:xfrm>
            <a:off x="3389426" y="1825625"/>
            <a:ext cx="5413147" cy="4351338"/>
          </a:xfrm>
        </p:spPr>
      </p:pic>
      <p:sp>
        <p:nvSpPr>
          <p:cNvPr id="9" name="Title 8">
            <a:extLst>
              <a:ext uri="{FF2B5EF4-FFF2-40B4-BE49-F238E27FC236}">
                <a16:creationId xmlns:a16="http://schemas.microsoft.com/office/drawing/2014/main" id="{70351ED9-4A50-A79A-237F-AE80869EAD0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8061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0351ED9-4A50-A79A-237F-AE80869EAD05}"/>
              </a:ext>
            </a:extLst>
          </p:cNvPr>
          <p:cNvSpPr>
            <a:spLocks noGrp="1"/>
          </p:cNvSpPr>
          <p:nvPr>
            <p:ph type="title"/>
          </p:nvPr>
        </p:nvSpPr>
        <p:spPr>
          <a:xfrm>
            <a:off x="838200" y="318472"/>
            <a:ext cx="10515600" cy="1325563"/>
          </a:xfrm>
        </p:spPr>
        <p:txBody>
          <a:bodyPr/>
          <a:lstStyle/>
          <a:p>
            <a:endParaRPr lang="en-US"/>
          </a:p>
        </p:txBody>
      </p:sp>
      <p:pic>
        <p:nvPicPr>
          <p:cNvPr id="5" name="Picture 4">
            <a:extLst>
              <a:ext uri="{FF2B5EF4-FFF2-40B4-BE49-F238E27FC236}">
                <a16:creationId xmlns:a16="http://schemas.microsoft.com/office/drawing/2014/main" id="{D8C47A17-E2DD-EEEB-C549-D221BF8A6530}"/>
              </a:ext>
            </a:extLst>
          </p:cNvPr>
          <p:cNvPicPr>
            <a:picLocks noChangeAspect="1"/>
          </p:cNvPicPr>
          <p:nvPr/>
        </p:nvPicPr>
        <p:blipFill>
          <a:blip r:embed="rId2"/>
          <a:stretch>
            <a:fillRect/>
          </a:stretch>
        </p:blipFill>
        <p:spPr>
          <a:xfrm>
            <a:off x="3154277" y="1939176"/>
            <a:ext cx="5715495" cy="4435224"/>
          </a:xfrm>
          <a:prstGeom prst="rect">
            <a:avLst/>
          </a:prstGeom>
        </p:spPr>
      </p:pic>
      <p:sp>
        <p:nvSpPr>
          <p:cNvPr id="6" name="Rectangle 5">
            <a:extLst>
              <a:ext uri="{FF2B5EF4-FFF2-40B4-BE49-F238E27FC236}">
                <a16:creationId xmlns:a16="http://schemas.microsoft.com/office/drawing/2014/main" id="{9B35FCFC-999D-A002-764C-9F361B6EA9B8}"/>
              </a:ext>
            </a:extLst>
          </p:cNvPr>
          <p:cNvSpPr/>
          <p:nvPr/>
        </p:nvSpPr>
        <p:spPr>
          <a:xfrm>
            <a:off x="3554963" y="3993502"/>
            <a:ext cx="4627984"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52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413F-245F-BDE0-C683-32F0401D1D2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BA24829-E1CF-13F6-521F-F75CBA34518C}"/>
              </a:ext>
            </a:extLst>
          </p:cNvPr>
          <p:cNvPicPr>
            <a:picLocks noGrp="1" noChangeAspect="1"/>
          </p:cNvPicPr>
          <p:nvPr>
            <p:ph idx="1"/>
          </p:nvPr>
        </p:nvPicPr>
        <p:blipFill>
          <a:blip r:embed="rId2"/>
          <a:stretch>
            <a:fillRect/>
          </a:stretch>
        </p:blipFill>
        <p:spPr>
          <a:xfrm>
            <a:off x="3315771" y="1825625"/>
            <a:ext cx="5560457" cy="4351338"/>
          </a:xfrm>
        </p:spPr>
      </p:pic>
    </p:spTree>
    <p:extLst>
      <p:ext uri="{BB962C8B-B14F-4D97-AF65-F5344CB8AC3E}">
        <p14:creationId xmlns:p14="http://schemas.microsoft.com/office/powerpoint/2010/main" val="3709477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D36D-5A0D-BCE6-C3DD-6CB562F54334}"/>
              </a:ext>
            </a:extLst>
          </p:cNvPr>
          <p:cNvSpPr>
            <a:spLocks noGrp="1"/>
          </p:cNvSpPr>
          <p:nvPr>
            <p:ph type="title"/>
          </p:nvPr>
        </p:nvSpPr>
        <p:spPr/>
        <p:txBody>
          <a:bodyPr/>
          <a:lstStyle/>
          <a:p>
            <a:r>
              <a:rPr lang="en-US" b="1" dirty="0"/>
              <a:t>CDC - Handshake Based Pulse Synchronizers</a:t>
            </a:r>
          </a:p>
        </p:txBody>
      </p:sp>
      <p:pic>
        <p:nvPicPr>
          <p:cNvPr id="5" name="Content Placeholder 4">
            <a:extLst>
              <a:ext uri="{FF2B5EF4-FFF2-40B4-BE49-F238E27FC236}">
                <a16:creationId xmlns:a16="http://schemas.microsoft.com/office/drawing/2014/main" id="{89FC21C6-9467-D644-6F56-670D768E6D8E}"/>
              </a:ext>
            </a:extLst>
          </p:cNvPr>
          <p:cNvPicPr>
            <a:picLocks noGrp="1" noChangeAspect="1"/>
          </p:cNvPicPr>
          <p:nvPr>
            <p:ph idx="1"/>
          </p:nvPr>
        </p:nvPicPr>
        <p:blipFill>
          <a:blip r:embed="rId2"/>
          <a:stretch>
            <a:fillRect/>
          </a:stretch>
        </p:blipFill>
        <p:spPr>
          <a:xfrm>
            <a:off x="547238" y="1690688"/>
            <a:ext cx="5891042" cy="4351338"/>
          </a:xfrm>
        </p:spPr>
      </p:pic>
      <p:sp>
        <p:nvSpPr>
          <p:cNvPr id="6" name="TextBox 5">
            <a:extLst>
              <a:ext uri="{FF2B5EF4-FFF2-40B4-BE49-F238E27FC236}">
                <a16:creationId xmlns:a16="http://schemas.microsoft.com/office/drawing/2014/main" id="{2D5BC60D-7E0F-5BA3-4CCD-1E54AEDE5602}"/>
              </a:ext>
            </a:extLst>
          </p:cNvPr>
          <p:cNvSpPr txBox="1"/>
          <p:nvPr/>
        </p:nvSpPr>
        <p:spPr>
          <a:xfrm>
            <a:off x="6802016" y="1959429"/>
            <a:ext cx="4842746" cy="5016758"/>
          </a:xfrm>
          <a:prstGeom prst="rect">
            <a:avLst/>
          </a:prstGeom>
          <a:noFill/>
        </p:spPr>
        <p:txBody>
          <a:bodyPr wrap="square" rtlCol="0">
            <a:spAutoFit/>
          </a:bodyPr>
          <a:lstStyle/>
          <a:p>
            <a:r>
              <a:rPr lang="en-US" sz="3200" dirty="0"/>
              <a:t>Dat will go low only after </a:t>
            </a:r>
            <a:r>
              <a:rPr lang="en-US" sz="3200" dirty="0" err="1"/>
              <a:t>add_ack_sync</a:t>
            </a:r>
            <a:r>
              <a:rPr lang="en-US" sz="3200" dirty="0"/>
              <a:t> is received.</a:t>
            </a:r>
          </a:p>
          <a:p>
            <a:endParaRPr lang="en-US" sz="3200" dirty="0"/>
          </a:p>
          <a:p>
            <a:r>
              <a:rPr lang="en-US" sz="3200" dirty="0"/>
              <a:t>This way you’re making sure that you’re elongating the pulse until it is received successfully by slow clock domain without knowing the frequency of destination clock</a:t>
            </a:r>
          </a:p>
        </p:txBody>
      </p:sp>
    </p:spTree>
    <p:extLst>
      <p:ext uri="{BB962C8B-B14F-4D97-AF65-F5344CB8AC3E}">
        <p14:creationId xmlns:p14="http://schemas.microsoft.com/office/powerpoint/2010/main" val="506748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AA21-7D1A-6ABC-5954-F25B19034DDA}"/>
              </a:ext>
            </a:extLst>
          </p:cNvPr>
          <p:cNvSpPr>
            <a:spLocks noGrp="1"/>
          </p:cNvSpPr>
          <p:nvPr>
            <p:ph type="title"/>
          </p:nvPr>
        </p:nvSpPr>
        <p:spPr/>
        <p:txBody>
          <a:bodyPr/>
          <a:lstStyle/>
          <a:p>
            <a:r>
              <a:rPr lang="en-US" dirty="0"/>
              <a:t>Multi Bit Crossing</a:t>
            </a:r>
          </a:p>
        </p:txBody>
      </p:sp>
      <p:pic>
        <p:nvPicPr>
          <p:cNvPr id="5" name="Content Placeholder 4">
            <a:extLst>
              <a:ext uri="{FF2B5EF4-FFF2-40B4-BE49-F238E27FC236}">
                <a16:creationId xmlns:a16="http://schemas.microsoft.com/office/drawing/2014/main" id="{56B2353D-A1E3-650D-4CAB-834E2899BF41}"/>
              </a:ext>
            </a:extLst>
          </p:cNvPr>
          <p:cNvPicPr>
            <a:picLocks noGrp="1" noChangeAspect="1"/>
          </p:cNvPicPr>
          <p:nvPr>
            <p:ph idx="1"/>
          </p:nvPr>
        </p:nvPicPr>
        <p:blipFill>
          <a:blip r:embed="rId2"/>
          <a:stretch>
            <a:fillRect/>
          </a:stretch>
        </p:blipFill>
        <p:spPr>
          <a:xfrm>
            <a:off x="3287786" y="1878940"/>
            <a:ext cx="5616427" cy="4244708"/>
          </a:xfrm>
        </p:spPr>
      </p:pic>
    </p:spTree>
    <p:extLst>
      <p:ext uri="{BB962C8B-B14F-4D97-AF65-F5344CB8AC3E}">
        <p14:creationId xmlns:p14="http://schemas.microsoft.com/office/powerpoint/2010/main" val="194456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351373-CCA8-EA63-9A1F-5606AC205E17}"/>
              </a:ext>
            </a:extLst>
          </p:cNvPr>
          <p:cNvPicPr>
            <a:picLocks noGrp="1" noChangeAspect="1"/>
          </p:cNvPicPr>
          <p:nvPr>
            <p:ph idx="1"/>
          </p:nvPr>
        </p:nvPicPr>
        <p:blipFill>
          <a:blip r:embed="rId2"/>
          <a:stretch>
            <a:fillRect/>
          </a:stretch>
        </p:blipFill>
        <p:spPr>
          <a:xfrm>
            <a:off x="3211580" y="1994875"/>
            <a:ext cx="5768840" cy="4351397"/>
          </a:xfrm>
        </p:spPr>
      </p:pic>
      <p:sp>
        <p:nvSpPr>
          <p:cNvPr id="7" name="Title 1">
            <a:extLst>
              <a:ext uri="{FF2B5EF4-FFF2-40B4-BE49-F238E27FC236}">
                <a16:creationId xmlns:a16="http://schemas.microsoft.com/office/drawing/2014/main" id="{70E453E6-CA9A-BD9F-32BF-3F8DF22EFC8E}"/>
              </a:ext>
            </a:extLst>
          </p:cNvPr>
          <p:cNvSpPr>
            <a:spLocks noGrp="1"/>
          </p:cNvSpPr>
          <p:nvPr>
            <p:ph type="title"/>
          </p:nvPr>
        </p:nvSpPr>
        <p:spPr>
          <a:xfrm>
            <a:off x="838200" y="365125"/>
            <a:ext cx="10515600" cy="1325563"/>
          </a:xfrm>
        </p:spPr>
        <p:txBody>
          <a:bodyPr/>
          <a:lstStyle/>
          <a:p>
            <a:r>
              <a:rPr lang="en-US" dirty="0"/>
              <a:t>Multi Bit Crossing</a:t>
            </a:r>
          </a:p>
        </p:txBody>
      </p:sp>
    </p:spTree>
    <p:extLst>
      <p:ext uri="{BB962C8B-B14F-4D97-AF65-F5344CB8AC3E}">
        <p14:creationId xmlns:p14="http://schemas.microsoft.com/office/powerpoint/2010/main" val="119038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AC60-8925-7997-F0A6-2A53E881E4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B260859-D434-50FE-BC34-BE51F3C5DAA6}"/>
              </a:ext>
            </a:extLst>
          </p:cNvPr>
          <p:cNvPicPr>
            <a:picLocks noGrp="1" noChangeAspect="1"/>
          </p:cNvPicPr>
          <p:nvPr>
            <p:ph idx="1"/>
          </p:nvPr>
        </p:nvPicPr>
        <p:blipFill>
          <a:blip r:embed="rId2"/>
          <a:stretch>
            <a:fillRect/>
          </a:stretch>
        </p:blipFill>
        <p:spPr>
          <a:xfrm>
            <a:off x="2662242" y="1825625"/>
            <a:ext cx="6867515" cy="4351338"/>
          </a:xfrm>
        </p:spPr>
      </p:pic>
    </p:spTree>
    <p:extLst>
      <p:ext uri="{BB962C8B-B14F-4D97-AF65-F5344CB8AC3E}">
        <p14:creationId xmlns:p14="http://schemas.microsoft.com/office/powerpoint/2010/main" val="3636623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8950E1-81B7-7D18-D312-1EA1B08E7D15}"/>
              </a:ext>
            </a:extLst>
          </p:cNvPr>
          <p:cNvPicPr>
            <a:picLocks noGrp="1" noChangeAspect="1"/>
          </p:cNvPicPr>
          <p:nvPr>
            <p:ph idx="1"/>
          </p:nvPr>
        </p:nvPicPr>
        <p:blipFill>
          <a:blip r:embed="rId2"/>
          <a:stretch>
            <a:fillRect/>
          </a:stretch>
        </p:blipFill>
        <p:spPr>
          <a:xfrm>
            <a:off x="3246996" y="1825625"/>
            <a:ext cx="5698008" cy="4351338"/>
          </a:xfrm>
        </p:spPr>
      </p:pic>
      <p:sp>
        <p:nvSpPr>
          <p:cNvPr id="6" name="Title 1">
            <a:extLst>
              <a:ext uri="{FF2B5EF4-FFF2-40B4-BE49-F238E27FC236}">
                <a16:creationId xmlns:a16="http://schemas.microsoft.com/office/drawing/2014/main" id="{8F967AAF-E093-6C57-8FD8-0E686AFA812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Multi Bit Crossing</a:t>
            </a:r>
            <a:endParaRPr lang="en-US" dirty="0"/>
          </a:p>
        </p:txBody>
      </p:sp>
    </p:spTree>
    <p:extLst>
      <p:ext uri="{BB962C8B-B14F-4D97-AF65-F5344CB8AC3E}">
        <p14:creationId xmlns:p14="http://schemas.microsoft.com/office/powerpoint/2010/main" val="524931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4D8C-C6F6-9D1D-9443-83C88ED4790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E13F4DF-CA18-4906-1CA7-BB305FBC1994}"/>
              </a:ext>
            </a:extLst>
          </p:cNvPr>
          <p:cNvPicPr>
            <a:picLocks noGrp="1" noChangeAspect="1"/>
          </p:cNvPicPr>
          <p:nvPr>
            <p:ph idx="1"/>
          </p:nvPr>
        </p:nvPicPr>
        <p:blipFill rotWithShape="1">
          <a:blip r:embed="rId2"/>
          <a:srcRect l="25595" t="16370" r="27967" b="31095"/>
          <a:stretch/>
        </p:blipFill>
        <p:spPr>
          <a:xfrm>
            <a:off x="838200" y="1948866"/>
            <a:ext cx="7331198" cy="4665307"/>
          </a:xfrm>
        </p:spPr>
      </p:pic>
      <p:sp>
        <p:nvSpPr>
          <p:cNvPr id="6" name="TextBox 5">
            <a:extLst>
              <a:ext uri="{FF2B5EF4-FFF2-40B4-BE49-F238E27FC236}">
                <a16:creationId xmlns:a16="http://schemas.microsoft.com/office/drawing/2014/main" id="{943B9A00-B12A-CFEC-8E3F-215DD00466DF}"/>
              </a:ext>
            </a:extLst>
          </p:cNvPr>
          <p:cNvSpPr txBox="1"/>
          <p:nvPr/>
        </p:nvSpPr>
        <p:spPr>
          <a:xfrm>
            <a:off x="8313576" y="2593910"/>
            <a:ext cx="314441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a:t>
            </a:r>
            <a:r>
              <a:rPr lang="en-US" dirty="0" err="1"/>
              <a:t>counter_w</a:t>
            </a:r>
            <a:r>
              <a:rPr lang="en-US" dirty="0"/>
              <a:t>[0], </a:t>
            </a:r>
            <a:r>
              <a:rPr lang="en-US" dirty="0" err="1"/>
              <a:t>counter_w</a:t>
            </a:r>
            <a:r>
              <a:rPr lang="en-US" dirty="0"/>
              <a:t>[1], is having some delay compared to counter[0], counter[1] because of some wire delay.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Hence sampling at CLK_B is different then 0,1,2,3 which is wrong.</a:t>
            </a:r>
          </a:p>
        </p:txBody>
      </p:sp>
      <p:sp>
        <p:nvSpPr>
          <p:cNvPr id="7" name="Rectangle 6">
            <a:extLst>
              <a:ext uri="{FF2B5EF4-FFF2-40B4-BE49-F238E27FC236}">
                <a16:creationId xmlns:a16="http://schemas.microsoft.com/office/drawing/2014/main" id="{FB7087C4-491B-D68C-CD0E-E96461D732AC}"/>
              </a:ext>
            </a:extLst>
          </p:cNvPr>
          <p:cNvSpPr/>
          <p:nvPr/>
        </p:nvSpPr>
        <p:spPr>
          <a:xfrm>
            <a:off x="1468016" y="5738327"/>
            <a:ext cx="6108441" cy="27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F75A2F6-3961-9C77-5188-9115433FA485}"/>
              </a:ext>
            </a:extLst>
          </p:cNvPr>
          <p:cNvSpPr txBox="1"/>
          <p:nvPr/>
        </p:nvSpPr>
        <p:spPr>
          <a:xfrm>
            <a:off x="8169398" y="5738327"/>
            <a:ext cx="1478455" cy="923330"/>
          </a:xfrm>
          <a:prstGeom prst="rect">
            <a:avLst/>
          </a:prstGeom>
          <a:noFill/>
        </p:spPr>
        <p:txBody>
          <a:bodyPr wrap="square" rtlCol="0">
            <a:spAutoFit/>
          </a:bodyPr>
          <a:lstStyle/>
          <a:p>
            <a:r>
              <a:rPr lang="en-US" b="1" dirty="0">
                <a:solidFill>
                  <a:srgbClr val="FF0000"/>
                </a:solidFill>
              </a:rPr>
              <a:t>Incorrect sampling of </a:t>
            </a:r>
            <a:r>
              <a:rPr lang="en-US" b="1" dirty="0" err="1">
                <a:solidFill>
                  <a:srgbClr val="FF0000"/>
                </a:solidFill>
              </a:rPr>
              <a:t>counter_B</a:t>
            </a:r>
            <a:endParaRPr lang="en-US" b="1" dirty="0">
              <a:solidFill>
                <a:srgbClr val="FF0000"/>
              </a:solidFill>
            </a:endParaRPr>
          </a:p>
        </p:txBody>
      </p:sp>
    </p:spTree>
    <p:extLst>
      <p:ext uri="{BB962C8B-B14F-4D97-AF65-F5344CB8AC3E}">
        <p14:creationId xmlns:p14="http://schemas.microsoft.com/office/powerpoint/2010/main" val="5641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4D8C-C6F6-9D1D-9443-83C88ED4790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E13F4DF-CA18-4906-1CA7-BB305FBC1994}"/>
              </a:ext>
            </a:extLst>
          </p:cNvPr>
          <p:cNvPicPr>
            <a:picLocks noGrp="1" noChangeAspect="1"/>
          </p:cNvPicPr>
          <p:nvPr>
            <p:ph idx="1"/>
          </p:nvPr>
        </p:nvPicPr>
        <p:blipFill rotWithShape="1">
          <a:blip r:embed="rId2"/>
          <a:srcRect l="25595" t="16370" r="27967" b="31095"/>
          <a:stretch/>
        </p:blipFill>
        <p:spPr>
          <a:xfrm>
            <a:off x="838200" y="1948866"/>
            <a:ext cx="7331198" cy="4665307"/>
          </a:xfrm>
        </p:spPr>
      </p:pic>
      <p:sp>
        <p:nvSpPr>
          <p:cNvPr id="6" name="TextBox 5">
            <a:extLst>
              <a:ext uri="{FF2B5EF4-FFF2-40B4-BE49-F238E27FC236}">
                <a16:creationId xmlns:a16="http://schemas.microsoft.com/office/drawing/2014/main" id="{943B9A00-B12A-CFEC-8E3F-215DD00466DF}"/>
              </a:ext>
            </a:extLst>
          </p:cNvPr>
          <p:cNvSpPr txBox="1"/>
          <p:nvPr/>
        </p:nvSpPr>
        <p:spPr>
          <a:xfrm>
            <a:off x="8313576" y="2593910"/>
            <a:ext cx="314441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Notice that this problem is happening because multiple bits are changing at one time to eliminate this issue use gray counter which only changes one bit at a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See this video to understand gray code conversion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https://www.youtube.com/watch?v=R7uuIACpdGQ</a:t>
            </a:r>
          </a:p>
        </p:txBody>
      </p:sp>
      <p:sp>
        <p:nvSpPr>
          <p:cNvPr id="7" name="Rectangle 6">
            <a:extLst>
              <a:ext uri="{FF2B5EF4-FFF2-40B4-BE49-F238E27FC236}">
                <a16:creationId xmlns:a16="http://schemas.microsoft.com/office/drawing/2014/main" id="{FB7087C4-491B-D68C-CD0E-E96461D732AC}"/>
              </a:ext>
            </a:extLst>
          </p:cNvPr>
          <p:cNvSpPr/>
          <p:nvPr/>
        </p:nvSpPr>
        <p:spPr>
          <a:xfrm>
            <a:off x="1468016" y="5738327"/>
            <a:ext cx="6108441" cy="27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780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8AE3-34B7-1BB7-B447-E5999E10155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91C67CA-6B1B-CAD5-5B57-9FB2651DF6AC}"/>
              </a:ext>
            </a:extLst>
          </p:cNvPr>
          <p:cNvPicPr>
            <a:picLocks noGrp="1" noChangeAspect="1"/>
          </p:cNvPicPr>
          <p:nvPr>
            <p:ph idx="1"/>
          </p:nvPr>
        </p:nvPicPr>
        <p:blipFill>
          <a:blip r:embed="rId2"/>
          <a:stretch>
            <a:fillRect/>
          </a:stretch>
        </p:blipFill>
        <p:spPr>
          <a:xfrm>
            <a:off x="838200" y="1881609"/>
            <a:ext cx="5392189" cy="4351338"/>
          </a:xfrm>
        </p:spPr>
      </p:pic>
      <p:sp>
        <p:nvSpPr>
          <p:cNvPr id="6" name="TextBox 5">
            <a:extLst>
              <a:ext uri="{FF2B5EF4-FFF2-40B4-BE49-F238E27FC236}">
                <a16:creationId xmlns:a16="http://schemas.microsoft.com/office/drawing/2014/main" id="{B5EB15AF-DEED-B364-9F89-BA26363AD470}"/>
              </a:ext>
            </a:extLst>
          </p:cNvPr>
          <p:cNvSpPr txBox="1"/>
          <p:nvPr/>
        </p:nvSpPr>
        <p:spPr>
          <a:xfrm>
            <a:off x="7007290" y="2043404"/>
            <a:ext cx="2939143" cy="2308324"/>
          </a:xfrm>
          <a:prstGeom prst="rect">
            <a:avLst/>
          </a:prstGeom>
          <a:noFill/>
        </p:spPr>
        <p:txBody>
          <a:bodyPr wrap="square" rtlCol="0">
            <a:spAutoFit/>
          </a:bodyPr>
          <a:lstStyle/>
          <a:p>
            <a:r>
              <a:rPr lang="en-US" dirty="0"/>
              <a:t>3 two flop synchronizers will be used at destination </a:t>
            </a:r>
          </a:p>
          <a:p>
            <a:endParaRPr lang="en-US" dirty="0"/>
          </a:p>
          <a:p>
            <a:r>
              <a:rPr lang="en-US" dirty="0"/>
              <a:t>Now the synchronizer output will result in 011(present value) or next value(010) but not any random value as observed previously.</a:t>
            </a:r>
          </a:p>
        </p:txBody>
      </p:sp>
    </p:spTree>
    <p:extLst>
      <p:ext uri="{BB962C8B-B14F-4D97-AF65-F5344CB8AC3E}">
        <p14:creationId xmlns:p14="http://schemas.microsoft.com/office/powerpoint/2010/main" val="1061490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BEF8-94F4-C38B-2ECB-45703CBDE607}"/>
              </a:ext>
            </a:extLst>
          </p:cNvPr>
          <p:cNvSpPr>
            <a:spLocks noGrp="1"/>
          </p:cNvSpPr>
          <p:nvPr>
            <p:ph type="title"/>
          </p:nvPr>
        </p:nvSpPr>
        <p:spPr>
          <a:xfrm>
            <a:off x="213048" y="36916"/>
            <a:ext cx="10515600" cy="1325563"/>
          </a:xfrm>
        </p:spPr>
        <p:txBody>
          <a:bodyPr>
            <a:normAutofit/>
          </a:bodyPr>
          <a:lstStyle/>
          <a:p>
            <a:r>
              <a:rPr lang="en-US" sz="4000" dirty="0"/>
              <a:t>How to code the stretched data from one domain passing to another domain </a:t>
            </a:r>
          </a:p>
        </p:txBody>
      </p:sp>
      <p:pic>
        <p:nvPicPr>
          <p:cNvPr id="5" name="Content Placeholder 4">
            <a:extLst>
              <a:ext uri="{FF2B5EF4-FFF2-40B4-BE49-F238E27FC236}">
                <a16:creationId xmlns:a16="http://schemas.microsoft.com/office/drawing/2014/main" id="{45695F94-CBF1-C43C-090D-086C1375A087}"/>
              </a:ext>
            </a:extLst>
          </p:cNvPr>
          <p:cNvPicPr>
            <a:picLocks noGrp="1" noChangeAspect="1"/>
          </p:cNvPicPr>
          <p:nvPr>
            <p:ph idx="1"/>
          </p:nvPr>
        </p:nvPicPr>
        <p:blipFill>
          <a:blip r:embed="rId2"/>
          <a:stretch>
            <a:fillRect/>
          </a:stretch>
        </p:blipFill>
        <p:spPr>
          <a:xfrm>
            <a:off x="271182" y="1362479"/>
            <a:ext cx="5199666" cy="4351338"/>
          </a:xfrm>
        </p:spPr>
      </p:pic>
      <p:pic>
        <p:nvPicPr>
          <p:cNvPr id="7" name="Picture 6">
            <a:extLst>
              <a:ext uri="{FF2B5EF4-FFF2-40B4-BE49-F238E27FC236}">
                <a16:creationId xmlns:a16="http://schemas.microsoft.com/office/drawing/2014/main" id="{1138CD5C-5779-771F-CCE6-003A709A9D50}"/>
              </a:ext>
            </a:extLst>
          </p:cNvPr>
          <p:cNvPicPr>
            <a:picLocks noChangeAspect="1"/>
          </p:cNvPicPr>
          <p:nvPr/>
        </p:nvPicPr>
        <p:blipFill>
          <a:blip r:embed="rId3"/>
          <a:stretch>
            <a:fillRect/>
          </a:stretch>
        </p:blipFill>
        <p:spPr>
          <a:xfrm>
            <a:off x="6895322" y="901896"/>
            <a:ext cx="4369330" cy="2643738"/>
          </a:xfrm>
          <a:prstGeom prst="rect">
            <a:avLst/>
          </a:prstGeom>
        </p:spPr>
      </p:pic>
      <p:pic>
        <p:nvPicPr>
          <p:cNvPr id="9" name="Picture 8">
            <a:extLst>
              <a:ext uri="{FF2B5EF4-FFF2-40B4-BE49-F238E27FC236}">
                <a16:creationId xmlns:a16="http://schemas.microsoft.com/office/drawing/2014/main" id="{5E86C6B5-04BC-4ED4-19C5-B858FF894B3B}"/>
              </a:ext>
            </a:extLst>
          </p:cNvPr>
          <p:cNvPicPr>
            <a:picLocks noChangeAspect="1"/>
          </p:cNvPicPr>
          <p:nvPr/>
        </p:nvPicPr>
        <p:blipFill>
          <a:blip r:embed="rId4"/>
          <a:stretch>
            <a:fillRect/>
          </a:stretch>
        </p:blipFill>
        <p:spPr>
          <a:xfrm>
            <a:off x="7016619" y="3745690"/>
            <a:ext cx="3464521" cy="3001544"/>
          </a:xfrm>
          <a:prstGeom prst="rect">
            <a:avLst/>
          </a:prstGeom>
        </p:spPr>
      </p:pic>
    </p:spTree>
    <p:extLst>
      <p:ext uri="{BB962C8B-B14F-4D97-AF65-F5344CB8AC3E}">
        <p14:creationId xmlns:p14="http://schemas.microsoft.com/office/powerpoint/2010/main" val="4145007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645C-5BC9-EFB0-0355-67D2906118B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6A51206-616F-6E02-0912-5353D1B8A067}"/>
              </a:ext>
            </a:extLst>
          </p:cNvPr>
          <p:cNvPicPr>
            <a:picLocks noGrp="1" noChangeAspect="1"/>
          </p:cNvPicPr>
          <p:nvPr>
            <p:ph idx="1"/>
          </p:nvPr>
        </p:nvPicPr>
        <p:blipFill>
          <a:blip r:embed="rId2"/>
          <a:stretch>
            <a:fillRect/>
          </a:stretch>
        </p:blipFill>
        <p:spPr>
          <a:xfrm>
            <a:off x="208940" y="1918931"/>
            <a:ext cx="5821187" cy="4351338"/>
          </a:xfrm>
        </p:spPr>
      </p:pic>
      <p:sp>
        <p:nvSpPr>
          <p:cNvPr id="6" name="TextBox 5">
            <a:extLst>
              <a:ext uri="{FF2B5EF4-FFF2-40B4-BE49-F238E27FC236}">
                <a16:creationId xmlns:a16="http://schemas.microsoft.com/office/drawing/2014/main" id="{2219F156-6F57-6475-F87D-05AA5718E68C}"/>
              </a:ext>
            </a:extLst>
          </p:cNvPr>
          <p:cNvSpPr txBox="1"/>
          <p:nvPr/>
        </p:nvSpPr>
        <p:spPr>
          <a:xfrm>
            <a:off x="7007290" y="2043404"/>
            <a:ext cx="434651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Stable data with valid signal. </a:t>
            </a:r>
            <a:r>
              <a:rPr lang="en-US" dirty="0" err="1"/>
              <a:t>Tx_data</a:t>
            </a:r>
            <a:r>
              <a:rPr lang="en-US" dirty="0"/>
              <a:t> will be sampled only when </a:t>
            </a:r>
            <a:r>
              <a:rPr lang="en-US" dirty="0" err="1"/>
              <a:t>tx_sel</a:t>
            </a:r>
            <a:r>
              <a:rPr lang="en-US" dirty="0"/>
              <a:t> is valid otherwise retain old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Notice here that CDC will throw the error as the </a:t>
            </a:r>
            <a:r>
              <a:rPr lang="en-US" dirty="0" err="1"/>
              <a:t>datapath</a:t>
            </a:r>
            <a:r>
              <a:rPr lang="en-US" dirty="0"/>
              <a:t> is not synchronized hence we have to ask spyglass to waive the error.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Used the synchronized </a:t>
            </a:r>
            <a:r>
              <a:rPr lang="en-US" dirty="0" err="1"/>
              <a:t>rx_sel</a:t>
            </a:r>
            <a:r>
              <a:rPr lang="en-US" dirty="0"/>
              <a:t> to sample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862721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B91602-8A2E-AACD-12AE-FF2976D1CAA8}"/>
              </a:ext>
            </a:extLst>
          </p:cNvPr>
          <p:cNvPicPr>
            <a:picLocks noChangeAspect="1"/>
          </p:cNvPicPr>
          <p:nvPr/>
        </p:nvPicPr>
        <p:blipFill>
          <a:blip r:embed="rId2"/>
          <a:stretch>
            <a:fillRect/>
          </a:stretch>
        </p:blipFill>
        <p:spPr>
          <a:xfrm>
            <a:off x="1383323" y="173016"/>
            <a:ext cx="9161924" cy="6511967"/>
          </a:xfrm>
          <a:prstGeom prst="rect">
            <a:avLst/>
          </a:prstGeom>
        </p:spPr>
      </p:pic>
    </p:spTree>
    <p:extLst>
      <p:ext uri="{BB962C8B-B14F-4D97-AF65-F5344CB8AC3E}">
        <p14:creationId xmlns:p14="http://schemas.microsoft.com/office/powerpoint/2010/main" val="2102916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8DBC-AB6E-6E9F-3914-5B1ABFE63454}"/>
              </a:ext>
            </a:extLst>
          </p:cNvPr>
          <p:cNvSpPr>
            <a:spLocks noGrp="1"/>
          </p:cNvSpPr>
          <p:nvPr>
            <p:ph type="title"/>
          </p:nvPr>
        </p:nvSpPr>
        <p:spPr>
          <a:xfrm>
            <a:off x="193430" y="131762"/>
            <a:ext cx="10515600" cy="549275"/>
          </a:xfrm>
        </p:spPr>
        <p:txBody>
          <a:bodyPr>
            <a:normAutofit fontScale="90000"/>
          </a:bodyPr>
          <a:lstStyle/>
          <a:p>
            <a:r>
              <a:rPr lang="en-US" dirty="0"/>
              <a:t>Videos on FIFO</a:t>
            </a:r>
          </a:p>
        </p:txBody>
      </p:sp>
      <p:sp>
        <p:nvSpPr>
          <p:cNvPr id="3" name="Content Placeholder 2">
            <a:extLst>
              <a:ext uri="{FF2B5EF4-FFF2-40B4-BE49-F238E27FC236}">
                <a16:creationId xmlns:a16="http://schemas.microsoft.com/office/drawing/2014/main" id="{C9976271-A98C-1D34-0F8A-32A76301D0C7}"/>
              </a:ext>
            </a:extLst>
          </p:cNvPr>
          <p:cNvSpPr>
            <a:spLocks noGrp="1"/>
          </p:cNvSpPr>
          <p:nvPr>
            <p:ph idx="1"/>
          </p:nvPr>
        </p:nvSpPr>
        <p:spPr>
          <a:xfrm>
            <a:off x="275492" y="770548"/>
            <a:ext cx="10515600" cy="4351338"/>
          </a:xfrm>
        </p:spPr>
        <p:txBody>
          <a:bodyPr/>
          <a:lstStyle/>
          <a:p>
            <a:r>
              <a:rPr lang="en-US" dirty="0"/>
              <a:t>Notice that burst data cannot be synchronized with two stage synchronizers. For this we have to use Asynchronous FIFO’s</a:t>
            </a:r>
          </a:p>
          <a:p>
            <a:r>
              <a:rPr lang="en-US" dirty="0"/>
              <a:t>Synchronous FIFO’s have both read clock and write clock from the same domain.</a:t>
            </a:r>
          </a:p>
          <a:p>
            <a:r>
              <a:rPr lang="en-US" dirty="0">
                <a:hlinkClick r:id="rId2"/>
              </a:rPr>
              <a:t>https://www.youtube.com/watch?v=dCj5HAnaCd8</a:t>
            </a:r>
            <a:endParaRPr lang="en-US" dirty="0"/>
          </a:p>
          <a:p>
            <a:endParaRPr lang="en-US" dirty="0"/>
          </a:p>
        </p:txBody>
      </p:sp>
      <p:pic>
        <p:nvPicPr>
          <p:cNvPr id="6" name="Picture 5">
            <a:extLst>
              <a:ext uri="{FF2B5EF4-FFF2-40B4-BE49-F238E27FC236}">
                <a16:creationId xmlns:a16="http://schemas.microsoft.com/office/drawing/2014/main" id="{55F6FC6D-7C25-DE9A-67AB-1508C8799D56}"/>
              </a:ext>
            </a:extLst>
          </p:cNvPr>
          <p:cNvPicPr>
            <a:picLocks noChangeAspect="1"/>
          </p:cNvPicPr>
          <p:nvPr/>
        </p:nvPicPr>
        <p:blipFill>
          <a:blip r:embed="rId3"/>
          <a:stretch>
            <a:fillRect/>
          </a:stretch>
        </p:blipFill>
        <p:spPr>
          <a:xfrm>
            <a:off x="762292" y="3429000"/>
            <a:ext cx="4817892" cy="3180391"/>
          </a:xfrm>
          <a:prstGeom prst="rect">
            <a:avLst/>
          </a:prstGeom>
        </p:spPr>
      </p:pic>
      <p:pic>
        <p:nvPicPr>
          <p:cNvPr id="8" name="Picture 7">
            <a:extLst>
              <a:ext uri="{FF2B5EF4-FFF2-40B4-BE49-F238E27FC236}">
                <a16:creationId xmlns:a16="http://schemas.microsoft.com/office/drawing/2014/main" id="{6AF464C0-B829-24F5-C1B7-82EBBC5F1525}"/>
              </a:ext>
            </a:extLst>
          </p:cNvPr>
          <p:cNvPicPr>
            <a:picLocks noChangeAspect="1"/>
          </p:cNvPicPr>
          <p:nvPr/>
        </p:nvPicPr>
        <p:blipFill>
          <a:blip r:embed="rId4"/>
          <a:stretch>
            <a:fillRect/>
          </a:stretch>
        </p:blipFill>
        <p:spPr>
          <a:xfrm>
            <a:off x="6014126" y="3428999"/>
            <a:ext cx="5159122" cy="3180391"/>
          </a:xfrm>
          <a:prstGeom prst="rect">
            <a:avLst/>
          </a:prstGeom>
        </p:spPr>
      </p:pic>
    </p:spTree>
    <p:extLst>
      <p:ext uri="{BB962C8B-B14F-4D97-AF65-F5344CB8AC3E}">
        <p14:creationId xmlns:p14="http://schemas.microsoft.com/office/powerpoint/2010/main" val="2242571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1D62-FF0E-B067-1029-D8C82CC805BF}"/>
              </a:ext>
            </a:extLst>
          </p:cNvPr>
          <p:cNvSpPr>
            <a:spLocks noGrp="1"/>
          </p:cNvSpPr>
          <p:nvPr>
            <p:ph type="title"/>
          </p:nvPr>
        </p:nvSpPr>
        <p:spPr>
          <a:xfrm>
            <a:off x="0" y="18256"/>
            <a:ext cx="10515600" cy="662782"/>
          </a:xfrm>
        </p:spPr>
        <p:txBody>
          <a:bodyPr>
            <a:normAutofit fontScale="90000"/>
          </a:bodyPr>
          <a:lstStyle/>
          <a:p>
            <a:r>
              <a:rPr lang="en-US" dirty="0"/>
              <a:t>Synchronous FIFO</a:t>
            </a:r>
          </a:p>
        </p:txBody>
      </p:sp>
      <p:sp>
        <p:nvSpPr>
          <p:cNvPr id="3" name="Content Placeholder 2">
            <a:extLst>
              <a:ext uri="{FF2B5EF4-FFF2-40B4-BE49-F238E27FC236}">
                <a16:creationId xmlns:a16="http://schemas.microsoft.com/office/drawing/2014/main" id="{9235761C-FAFA-745B-4424-9633847FFE30}"/>
              </a:ext>
            </a:extLst>
          </p:cNvPr>
          <p:cNvSpPr>
            <a:spLocks noGrp="1"/>
          </p:cNvSpPr>
          <p:nvPr>
            <p:ph idx="1"/>
          </p:nvPr>
        </p:nvSpPr>
        <p:spPr>
          <a:xfrm>
            <a:off x="0" y="681038"/>
            <a:ext cx="10515600" cy="4351338"/>
          </a:xfrm>
        </p:spPr>
        <p:txBody>
          <a:bodyPr/>
          <a:lstStyle/>
          <a:p>
            <a:r>
              <a:rPr lang="en-US" dirty="0">
                <a:hlinkClick r:id="rId2"/>
              </a:rPr>
              <a:t>https://www.youtube.com/watch?v=FmapuHOFmec</a:t>
            </a:r>
            <a:endParaRPr lang="en-US" dirty="0"/>
          </a:p>
          <a:p>
            <a:endParaRPr lang="en-US" dirty="0"/>
          </a:p>
        </p:txBody>
      </p:sp>
      <p:pic>
        <p:nvPicPr>
          <p:cNvPr id="5" name="Picture 4">
            <a:extLst>
              <a:ext uri="{FF2B5EF4-FFF2-40B4-BE49-F238E27FC236}">
                <a16:creationId xmlns:a16="http://schemas.microsoft.com/office/drawing/2014/main" id="{AB368177-1BBB-C9BB-C77B-E38174B70142}"/>
              </a:ext>
            </a:extLst>
          </p:cNvPr>
          <p:cNvPicPr>
            <a:picLocks noChangeAspect="1"/>
          </p:cNvPicPr>
          <p:nvPr/>
        </p:nvPicPr>
        <p:blipFill>
          <a:blip r:embed="rId3"/>
          <a:stretch>
            <a:fillRect/>
          </a:stretch>
        </p:blipFill>
        <p:spPr>
          <a:xfrm>
            <a:off x="493686" y="1343820"/>
            <a:ext cx="7382905" cy="4686954"/>
          </a:xfrm>
          <a:prstGeom prst="rect">
            <a:avLst/>
          </a:prstGeom>
        </p:spPr>
      </p:pic>
    </p:spTree>
    <p:extLst>
      <p:ext uri="{BB962C8B-B14F-4D97-AF65-F5344CB8AC3E}">
        <p14:creationId xmlns:p14="http://schemas.microsoft.com/office/powerpoint/2010/main" val="110802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1D62-FF0E-B067-1029-D8C82CC805BF}"/>
              </a:ext>
            </a:extLst>
          </p:cNvPr>
          <p:cNvSpPr>
            <a:spLocks noGrp="1"/>
          </p:cNvSpPr>
          <p:nvPr>
            <p:ph type="title"/>
          </p:nvPr>
        </p:nvSpPr>
        <p:spPr>
          <a:xfrm>
            <a:off x="0" y="18256"/>
            <a:ext cx="10515600" cy="662782"/>
          </a:xfrm>
        </p:spPr>
        <p:txBody>
          <a:bodyPr>
            <a:normAutofit fontScale="90000"/>
          </a:bodyPr>
          <a:lstStyle/>
          <a:p>
            <a:r>
              <a:rPr lang="en-US" dirty="0"/>
              <a:t>Asynchronous FIFO</a:t>
            </a:r>
          </a:p>
        </p:txBody>
      </p:sp>
      <p:sp>
        <p:nvSpPr>
          <p:cNvPr id="3" name="Content Placeholder 2">
            <a:extLst>
              <a:ext uri="{FF2B5EF4-FFF2-40B4-BE49-F238E27FC236}">
                <a16:creationId xmlns:a16="http://schemas.microsoft.com/office/drawing/2014/main" id="{9235761C-FAFA-745B-4424-9633847FFE30}"/>
              </a:ext>
            </a:extLst>
          </p:cNvPr>
          <p:cNvSpPr>
            <a:spLocks noGrp="1"/>
          </p:cNvSpPr>
          <p:nvPr>
            <p:ph idx="1"/>
          </p:nvPr>
        </p:nvSpPr>
        <p:spPr>
          <a:xfrm>
            <a:off x="0" y="681038"/>
            <a:ext cx="10515600" cy="4351338"/>
          </a:xfrm>
        </p:spPr>
        <p:txBody>
          <a:bodyPr/>
          <a:lstStyle/>
          <a:p>
            <a:r>
              <a:rPr lang="en-US" dirty="0"/>
              <a:t>Used when  you want to transfer multi-bit data from one clock domain to another clock domain</a:t>
            </a:r>
          </a:p>
          <a:p>
            <a:r>
              <a:rPr lang="en-US" dirty="0">
                <a:hlinkClick r:id="rId2"/>
              </a:rPr>
              <a:t>https://www.youtube.com/watch?v=mGREY8u9ELs</a:t>
            </a:r>
            <a:endParaRPr lang="en-US" dirty="0"/>
          </a:p>
          <a:p>
            <a:endParaRPr lang="en-US" dirty="0"/>
          </a:p>
        </p:txBody>
      </p:sp>
      <p:pic>
        <p:nvPicPr>
          <p:cNvPr id="6" name="Picture 5">
            <a:extLst>
              <a:ext uri="{FF2B5EF4-FFF2-40B4-BE49-F238E27FC236}">
                <a16:creationId xmlns:a16="http://schemas.microsoft.com/office/drawing/2014/main" id="{28246C63-1807-1DE4-6920-EBF83B666869}"/>
              </a:ext>
            </a:extLst>
          </p:cNvPr>
          <p:cNvPicPr>
            <a:picLocks noChangeAspect="1"/>
          </p:cNvPicPr>
          <p:nvPr/>
        </p:nvPicPr>
        <p:blipFill>
          <a:blip r:embed="rId3"/>
          <a:stretch>
            <a:fillRect/>
          </a:stretch>
        </p:blipFill>
        <p:spPr>
          <a:xfrm>
            <a:off x="119286" y="2077960"/>
            <a:ext cx="7287642" cy="4601217"/>
          </a:xfrm>
          <a:prstGeom prst="rect">
            <a:avLst/>
          </a:prstGeom>
        </p:spPr>
      </p:pic>
      <p:sp>
        <p:nvSpPr>
          <p:cNvPr id="7" name="TextBox 6">
            <a:extLst>
              <a:ext uri="{FF2B5EF4-FFF2-40B4-BE49-F238E27FC236}">
                <a16:creationId xmlns:a16="http://schemas.microsoft.com/office/drawing/2014/main" id="{6DB3D311-5A87-5B08-5D72-1532A77D25E3}"/>
              </a:ext>
            </a:extLst>
          </p:cNvPr>
          <p:cNvSpPr txBox="1"/>
          <p:nvPr/>
        </p:nvSpPr>
        <p:spPr>
          <a:xfrm>
            <a:off x="8030308" y="2077960"/>
            <a:ext cx="3833446" cy="1754326"/>
          </a:xfrm>
          <a:prstGeom prst="rect">
            <a:avLst/>
          </a:prstGeom>
          <a:noFill/>
        </p:spPr>
        <p:txBody>
          <a:bodyPr wrap="square" rtlCol="0">
            <a:spAutoFit/>
          </a:bodyPr>
          <a:lstStyle/>
          <a:p>
            <a:r>
              <a:rPr lang="en-US" dirty="0"/>
              <a:t>Note however for the Asynchronous FIFO that it only works for 2^N bits long data because the empty and full conditions are determined by most significant bit. Please refer last slide for the formula for empty and full.</a:t>
            </a:r>
          </a:p>
        </p:txBody>
      </p:sp>
    </p:spTree>
    <p:extLst>
      <p:ext uri="{BB962C8B-B14F-4D97-AF65-F5344CB8AC3E}">
        <p14:creationId xmlns:p14="http://schemas.microsoft.com/office/powerpoint/2010/main" val="368907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E38C-64E2-3FC9-646E-89C5B5BAFB0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75D25CC-C213-F176-C252-E226F3A776D1}"/>
              </a:ext>
            </a:extLst>
          </p:cNvPr>
          <p:cNvPicPr>
            <a:picLocks noGrp="1" noChangeAspect="1"/>
          </p:cNvPicPr>
          <p:nvPr>
            <p:ph idx="1"/>
          </p:nvPr>
        </p:nvPicPr>
        <p:blipFill>
          <a:blip r:embed="rId2"/>
          <a:stretch>
            <a:fillRect/>
          </a:stretch>
        </p:blipFill>
        <p:spPr>
          <a:xfrm>
            <a:off x="549680" y="1793820"/>
            <a:ext cx="6026050" cy="4351338"/>
          </a:xfrm>
        </p:spPr>
      </p:pic>
      <p:pic>
        <p:nvPicPr>
          <p:cNvPr id="7" name="Picture 6">
            <a:extLst>
              <a:ext uri="{FF2B5EF4-FFF2-40B4-BE49-F238E27FC236}">
                <a16:creationId xmlns:a16="http://schemas.microsoft.com/office/drawing/2014/main" id="{5C6EFA67-98D3-2EED-9D44-7335E6102BFF}"/>
              </a:ext>
            </a:extLst>
          </p:cNvPr>
          <p:cNvPicPr>
            <a:picLocks noChangeAspect="1"/>
          </p:cNvPicPr>
          <p:nvPr/>
        </p:nvPicPr>
        <p:blipFill>
          <a:blip r:embed="rId3"/>
          <a:stretch>
            <a:fillRect/>
          </a:stretch>
        </p:blipFill>
        <p:spPr>
          <a:xfrm>
            <a:off x="6186114" y="1793820"/>
            <a:ext cx="5383485" cy="4351338"/>
          </a:xfrm>
          <a:prstGeom prst="rect">
            <a:avLst/>
          </a:prstGeom>
        </p:spPr>
      </p:pic>
    </p:spTree>
    <p:extLst>
      <p:ext uri="{BB962C8B-B14F-4D97-AF65-F5344CB8AC3E}">
        <p14:creationId xmlns:p14="http://schemas.microsoft.com/office/powerpoint/2010/main" val="3533109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0CDF-925C-2A32-A061-C271DA3D817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CDC3B3F-81EE-47FE-93F3-2E138AD7706E}"/>
              </a:ext>
            </a:extLst>
          </p:cNvPr>
          <p:cNvPicPr>
            <a:picLocks noGrp="1" noChangeAspect="1"/>
          </p:cNvPicPr>
          <p:nvPr>
            <p:ph idx="1"/>
          </p:nvPr>
        </p:nvPicPr>
        <p:blipFill>
          <a:blip r:embed="rId2"/>
          <a:stretch>
            <a:fillRect/>
          </a:stretch>
        </p:blipFill>
        <p:spPr>
          <a:xfrm>
            <a:off x="838200" y="1954579"/>
            <a:ext cx="6313302" cy="4351338"/>
          </a:xfrm>
        </p:spPr>
      </p:pic>
      <p:sp>
        <p:nvSpPr>
          <p:cNvPr id="6" name="TextBox 5">
            <a:extLst>
              <a:ext uri="{FF2B5EF4-FFF2-40B4-BE49-F238E27FC236}">
                <a16:creationId xmlns:a16="http://schemas.microsoft.com/office/drawing/2014/main" id="{C3656E99-3311-B0A8-4954-1B29EFADE2E9}"/>
              </a:ext>
            </a:extLst>
          </p:cNvPr>
          <p:cNvSpPr txBox="1"/>
          <p:nvPr/>
        </p:nvSpPr>
        <p:spPr>
          <a:xfrm>
            <a:off x="7151502" y="2989385"/>
            <a:ext cx="4677508" cy="2031325"/>
          </a:xfrm>
          <a:prstGeom prst="rect">
            <a:avLst/>
          </a:prstGeom>
          <a:noFill/>
        </p:spPr>
        <p:txBody>
          <a:bodyPr wrap="square" rtlCol="0">
            <a:spAutoFit/>
          </a:bodyPr>
          <a:lstStyle/>
          <a:p>
            <a:r>
              <a:rPr lang="en-US" dirty="0"/>
              <a:t>Consolidation means instead of sending 2 signals only send one signal. But this is not always feasible.</a:t>
            </a:r>
          </a:p>
          <a:p>
            <a:endParaRPr lang="en-US" dirty="0"/>
          </a:p>
          <a:p>
            <a:r>
              <a:rPr lang="en-US" dirty="0"/>
              <a:t>Consolidation happens in source clock domain only</a:t>
            </a:r>
          </a:p>
          <a:p>
            <a:endParaRPr lang="en-US" dirty="0"/>
          </a:p>
        </p:txBody>
      </p:sp>
    </p:spTree>
    <p:extLst>
      <p:ext uri="{BB962C8B-B14F-4D97-AF65-F5344CB8AC3E}">
        <p14:creationId xmlns:p14="http://schemas.microsoft.com/office/powerpoint/2010/main" val="404694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536124-FEFC-A952-92C0-09E9D465E8EB}"/>
              </a:ext>
            </a:extLst>
          </p:cNvPr>
          <p:cNvPicPr>
            <a:picLocks noGrp="1" noChangeAspect="1"/>
          </p:cNvPicPr>
          <p:nvPr>
            <p:ph idx="1"/>
          </p:nvPr>
        </p:nvPicPr>
        <p:blipFill>
          <a:blip r:embed="rId2"/>
          <a:stretch>
            <a:fillRect/>
          </a:stretch>
        </p:blipFill>
        <p:spPr>
          <a:xfrm>
            <a:off x="193412" y="137502"/>
            <a:ext cx="5897240" cy="3754560"/>
          </a:xfrm>
        </p:spPr>
      </p:pic>
      <p:sp>
        <p:nvSpPr>
          <p:cNvPr id="6" name="TextBox 5">
            <a:extLst>
              <a:ext uri="{FF2B5EF4-FFF2-40B4-BE49-F238E27FC236}">
                <a16:creationId xmlns:a16="http://schemas.microsoft.com/office/drawing/2014/main" id="{8A58AE7E-A0B0-3A8D-7912-A019F5B15548}"/>
              </a:ext>
            </a:extLst>
          </p:cNvPr>
          <p:cNvSpPr txBox="1"/>
          <p:nvPr/>
        </p:nvSpPr>
        <p:spPr>
          <a:xfrm>
            <a:off x="480646" y="4443046"/>
            <a:ext cx="589724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 control signals (</a:t>
            </a:r>
            <a:r>
              <a:rPr lang="en-US" dirty="0" err="1"/>
              <a:t>en_a</a:t>
            </a:r>
            <a:r>
              <a:rPr lang="en-US" dirty="0"/>
              <a:t> and </a:t>
            </a:r>
            <a:r>
              <a:rPr lang="en-US" dirty="0" err="1"/>
              <a:t>load_a</a:t>
            </a:r>
            <a:r>
              <a:rPr lang="en-US" dirty="0"/>
              <a:t>) are going from clock domain a to clock domain b</a:t>
            </a:r>
          </a:p>
          <a:p>
            <a:pPr marL="285750" indent="-285750">
              <a:buFont typeface="Arial" panose="020B0604020202020204" pitchFamily="34" charset="0"/>
              <a:buChar char="•"/>
            </a:pPr>
            <a:r>
              <a:rPr lang="en-US" dirty="0"/>
              <a:t>Data is registered to b-domain only if </a:t>
            </a:r>
            <a:r>
              <a:rPr lang="en-US" dirty="0" err="1"/>
              <a:t>en_b_sync</a:t>
            </a:r>
            <a:r>
              <a:rPr lang="en-US" dirty="0"/>
              <a:t> and </a:t>
            </a:r>
            <a:r>
              <a:rPr lang="en-US" dirty="0" err="1"/>
              <a:t>load_b_sync</a:t>
            </a:r>
            <a:r>
              <a:rPr lang="en-US" dirty="0"/>
              <a:t> is enabled.</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FFF8D1E8-507B-F454-8F52-378203E10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313" y="715107"/>
            <a:ext cx="5160702" cy="3870526"/>
          </a:xfrm>
          <a:prstGeom prst="rect">
            <a:avLst/>
          </a:prstGeom>
        </p:spPr>
      </p:pic>
    </p:spTree>
    <p:extLst>
      <p:ext uri="{BB962C8B-B14F-4D97-AF65-F5344CB8AC3E}">
        <p14:creationId xmlns:p14="http://schemas.microsoft.com/office/powerpoint/2010/main" val="8620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58AE7E-A0B0-3A8D-7912-A019F5B15548}"/>
              </a:ext>
            </a:extLst>
          </p:cNvPr>
          <p:cNvSpPr txBox="1"/>
          <p:nvPr/>
        </p:nvSpPr>
        <p:spPr>
          <a:xfrm>
            <a:off x="480646" y="4443046"/>
            <a:ext cx="58972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there is a skew in </a:t>
            </a:r>
            <a:r>
              <a:rPr lang="en-US" dirty="0" err="1"/>
              <a:t>en_a</a:t>
            </a:r>
            <a:r>
              <a:rPr lang="en-US" dirty="0"/>
              <a:t> then </a:t>
            </a:r>
            <a:r>
              <a:rPr lang="en-US" dirty="0" err="1"/>
              <a:t>en_b</a:t>
            </a:r>
            <a:r>
              <a:rPr lang="en-US" dirty="0"/>
              <a:t> is captured at next clock domain and due to this note that the final signals </a:t>
            </a:r>
            <a:r>
              <a:rPr lang="en-US" dirty="0" err="1"/>
              <a:t>en_b_sync</a:t>
            </a:r>
            <a:r>
              <a:rPr lang="en-US" dirty="0"/>
              <a:t> and </a:t>
            </a:r>
            <a:r>
              <a:rPr lang="en-US" dirty="0" err="1"/>
              <a:t>load_b_sync</a:t>
            </a:r>
            <a:r>
              <a:rPr lang="en-US" dirty="0"/>
              <a:t> are not high at the same time and hence the DATA is never registered.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that </a:t>
            </a:r>
            <a:r>
              <a:rPr lang="en-US" dirty="0" err="1"/>
              <a:t>load_b</a:t>
            </a:r>
            <a:r>
              <a:rPr lang="en-US" dirty="0"/>
              <a:t> and </a:t>
            </a:r>
            <a:r>
              <a:rPr lang="en-US" dirty="0" err="1"/>
              <a:t>load_b_sync</a:t>
            </a:r>
            <a:r>
              <a:rPr lang="en-US" dirty="0"/>
              <a:t> are captured correctly and hence that signal is not delayed.</a:t>
            </a:r>
          </a:p>
        </p:txBody>
      </p:sp>
      <p:pic>
        <p:nvPicPr>
          <p:cNvPr id="7" name="Picture 6">
            <a:extLst>
              <a:ext uri="{FF2B5EF4-FFF2-40B4-BE49-F238E27FC236}">
                <a16:creationId xmlns:a16="http://schemas.microsoft.com/office/drawing/2014/main" id="{6BA1D7D6-E33D-F94C-BF96-A69F5385A999}"/>
              </a:ext>
            </a:extLst>
          </p:cNvPr>
          <p:cNvPicPr>
            <a:picLocks noChangeAspect="1"/>
          </p:cNvPicPr>
          <p:nvPr/>
        </p:nvPicPr>
        <p:blipFill rotWithShape="1">
          <a:blip r:embed="rId2">
            <a:extLst>
              <a:ext uri="{28A0092B-C50C-407E-A947-70E740481C1C}">
                <a14:useLocalDpi xmlns:a14="http://schemas.microsoft.com/office/drawing/2010/main" val="0"/>
              </a:ext>
            </a:extLst>
          </a:blip>
          <a:srcRect l="19280" t="9231" r="6555" b="19145"/>
          <a:stretch/>
        </p:blipFill>
        <p:spPr>
          <a:xfrm>
            <a:off x="5313646" y="-41031"/>
            <a:ext cx="6174970" cy="4484077"/>
          </a:xfrm>
          <a:prstGeom prst="rect">
            <a:avLst/>
          </a:prstGeom>
        </p:spPr>
      </p:pic>
      <p:sp>
        <p:nvSpPr>
          <p:cNvPr id="2" name="TextBox 1">
            <a:extLst>
              <a:ext uri="{FF2B5EF4-FFF2-40B4-BE49-F238E27FC236}">
                <a16:creationId xmlns:a16="http://schemas.microsoft.com/office/drawing/2014/main" id="{8ADF2B9E-09DF-89B1-0585-E3147F608810}"/>
              </a:ext>
            </a:extLst>
          </p:cNvPr>
          <p:cNvSpPr txBox="1"/>
          <p:nvPr/>
        </p:nvSpPr>
        <p:spPr>
          <a:xfrm>
            <a:off x="6096000" y="3429000"/>
            <a:ext cx="1322567"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dirty="0" err="1"/>
              <a:t>load_b_sync</a:t>
            </a:r>
            <a:endParaRPr lang="en-US" sz="1400" b="1" dirty="0"/>
          </a:p>
        </p:txBody>
      </p:sp>
      <p:sp>
        <p:nvSpPr>
          <p:cNvPr id="3" name="TextBox 2">
            <a:extLst>
              <a:ext uri="{FF2B5EF4-FFF2-40B4-BE49-F238E27FC236}">
                <a16:creationId xmlns:a16="http://schemas.microsoft.com/office/drawing/2014/main" id="{9FA5E217-843D-A1F1-AC27-9535D9CAE579}"/>
              </a:ext>
            </a:extLst>
          </p:cNvPr>
          <p:cNvSpPr txBox="1"/>
          <p:nvPr/>
        </p:nvSpPr>
        <p:spPr>
          <a:xfrm>
            <a:off x="6096000" y="3917467"/>
            <a:ext cx="1322567"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dirty="0" err="1"/>
              <a:t>en_b_sync</a:t>
            </a:r>
            <a:endParaRPr lang="en-US" sz="1400" b="1" dirty="0"/>
          </a:p>
        </p:txBody>
      </p:sp>
      <p:pic>
        <p:nvPicPr>
          <p:cNvPr id="4" name="Picture 3">
            <a:extLst>
              <a:ext uri="{FF2B5EF4-FFF2-40B4-BE49-F238E27FC236}">
                <a16:creationId xmlns:a16="http://schemas.microsoft.com/office/drawing/2014/main" id="{36D91B6E-D379-9E2E-6009-F9FD291E2634}"/>
              </a:ext>
            </a:extLst>
          </p:cNvPr>
          <p:cNvPicPr>
            <a:picLocks noChangeAspect="1"/>
          </p:cNvPicPr>
          <p:nvPr/>
        </p:nvPicPr>
        <p:blipFill rotWithShape="1">
          <a:blip r:embed="rId3">
            <a:extLst>
              <a:ext uri="{28A0092B-C50C-407E-A947-70E740481C1C}">
                <a14:useLocalDpi xmlns:a14="http://schemas.microsoft.com/office/drawing/2010/main" val="0"/>
              </a:ext>
            </a:extLst>
          </a:blip>
          <a:srcRect l="13060" t="16229" r="21766" b="16390"/>
          <a:stretch/>
        </p:blipFill>
        <p:spPr>
          <a:xfrm>
            <a:off x="135173" y="119268"/>
            <a:ext cx="5576089" cy="4323777"/>
          </a:xfrm>
          <a:prstGeom prst="rect">
            <a:avLst/>
          </a:prstGeom>
        </p:spPr>
      </p:pic>
    </p:spTree>
    <p:extLst>
      <p:ext uri="{BB962C8B-B14F-4D97-AF65-F5344CB8AC3E}">
        <p14:creationId xmlns:p14="http://schemas.microsoft.com/office/powerpoint/2010/main" val="3143404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A8EB-8EC8-8CEE-E128-F44E167F8720}"/>
              </a:ext>
            </a:extLst>
          </p:cNvPr>
          <p:cNvSpPr>
            <a:spLocks noGrp="1"/>
          </p:cNvSpPr>
          <p:nvPr>
            <p:ph type="title"/>
          </p:nvPr>
        </p:nvSpPr>
        <p:spPr/>
        <p:txBody>
          <a:bodyPr/>
          <a:lstStyle/>
          <a:p>
            <a:r>
              <a:rPr lang="en-US" dirty="0"/>
              <a:t>Consolidation of control bits		</a:t>
            </a:r>
          </a:p>
        </p:txBody>
      </p:sp>
      <p:sp>
        <p:nvSpPr>
          <p:cNvPr id="3" name="Content Placeholder 2">
            <a:extLst>
              <a:ext uri="{FF2B5EF4-FFF2-40B4-BE49-F238E27FC236}">
                <a16:creationId xmlns:a16="http://schemas.microsoft.com/office/drawing/2014/main" id="{B4B017FB-6384-EF59-DFCA-CB2AD3A474FF}"/>
              </a:ext>
            </a:extLst>
          </p:cNvPr>
          <p:cNvSpPr>
            <a:spLocks noGrp="1"/>
          </p:cNvSpPr>
          <p:nvPr>
            <p:ph idx="1"/>
          </p:nvPr>
        </p:nvSpPr>
        <p:spPr>
          <a:xfrm>
            <a:off x="838200" y="1825625"/>
            <a:ext cx="4214446" cy="4351338"/>
          </a:xfrm>
        </p:spPr>
        <p:txBody>
          <a:bodyPr/>
          <a:lstStyle/>
          <a:p>
            <a:r>
              <a:rPr lang="en-US" dirty="0"/>
              <a:t>Instead of sending </a:t>
            </a:r>
            <a:r>
              <a:rPr lang="en-US" dirty="0" err="1"/>
              <a:t>load_b_sync</a:t>
            </a:r>
            <a:r>
              <a:rPr lang="en-US" dirty="0"/>
              <a:t> and </a:t>
            </a:r>
            <a:r>
              <a:rPr lang="en-US" dirty="0" err="1"/>
              <a:t>en_b_sync</a:t>
            </a:r>
            <a:r>
              <a:rPr lang="en-US" dirty="0"/>
              <a:t> it is possible for the designer to just send one consolidated signal as shown below</a:t>
            </a:r>
          </a:p>
        </p:txBody>
      </p:sp>
      <p:pic>
        <p:nvPicPr>
          <p:cNvPr id="5" name="Picture 4">
            <a:extLst>
              <a:ext uri="{FF2B5EF4-FFF2-40B4-BE49-F238E27FC236}">
                <a16:creationId xmlns:a16="http://schemas.microsoft.com/office/drawing/2014/main" id="{4830FFB5-D0E9-F798-8866-5659D42A5048}"/>
              </a:ext>
            </a:extLst>
          </p:cNvPr>
          <p:cNvPicPr>
            <a:picLocks noChangeAspect="1"/>
          </p:cNvPicPr>
          <p:nvPr/>
        </p:nvPicPr>
        <p:blipFill rotWithShape="1">
          <a:blip r:embed="rId2">
            <a:extLst>
              <a:ext uri="{28A0092B-C50C-407E-A947-70E740481C1C}">
                <a14:useLocalDpi xmlns:a14="http://schemas.microsoft.com/office/drawing/2010/main" val="0"/>
              </a:ext>
            </a:extLst>
          </a:blip>
          <a:srcRect l="20152" t="10450" r="16649" b="35048"/>
          <a:stretch/>
        </p:blipFill>
        <p:spPr>
          <a:xfrm>
            <a:off x="4586986" y="1460100"/>
            <a:ext cx="7491313" cy="4845284"/>
          </a:xfrm>
          <a:prstGeom prst="rect">
            <a:avLst/>
          </a:prstGeom>
        </p:spPr>
      </p:pic>
    </p:spTree>
    <p:extLst>
      <p:ext uri="{BB962C8B-B14F-4D97-AF65-F5344CB8AC3E}">
        <p14:creationId xmlns:p14="http://schemas.microsoft.com/office/powerpoint/2010/main" val="511909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5" name="Content Placeholder 4">
            <a:extLst>
              <a:ext uri="{FF2B5EF4-FFF2-40B4-BE49-F238E27FC236}">
                <a16:creationId xmlns:a16="http://schemas.microsoft.com/office/drawing/2014/main" id="{068FBE4B-72C7-66B1-CFC7-873CA68A960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095" t="20781" r="15277" b="25406"/>
          <a:stretch/>
        </p:blipFill>
        <p:spPr>
          <a:xfrm>
            <a:off x="699714" y="1208598"/>
            <a:ext cx="9565420" cy="5544558"/>
          </a:xfrm>
        </p:spPr>
      </p:pic>
    </p:spTree>
    <p:extLst>
      <p:ext uri="{BB962C8B-B14F-4D97-AF65-F5344CB8AC3E}">
        <p14:creationId xmlns:p14="http://schemas.microsoft.com/office/powerpoint/2010/main" val="3537597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7" name="Content Placeholder 6">
            <a:extLst>
              <a:ext uri="{FF2B5EF4-FFF2-40B4-BE49-F238E27FC236}">
                <a16:creationId xmlns:a16="http://schemas.microsoft.com/office/drawing/2014/main" id="{1D094BFB-B11E-BC88-919F-5F88C62E30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64" t="16884" r="12951" b="18245"/>
          <a:stretch/>
        </p:blipFill>
        <p:spPr>
          <a:xfrm>
            <a:off x="294198" y="1232451"/>
            <a:ext cx="7903597" cy="5254265"/>
          </a:xfrm>
        </p:spPr>
      </p:pic>
    </p:spTree>
    <p:extLst>
      <p:ext uri="{BB962C8B-B14F-4D97-AF65-F5344CB8AC3E}">
        <p14:creationId xmlns:p14="http://schemas.microsoft.com/office/powerpoint/2010/main" val="1540995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6" name="Content Placeholder 5">
            <a:extLst>
              <a:ext uri="{FF2B5EF4-FFF2-40B4-BE49-F238E27FC236}">
                <a16:creationId xmlns:a16="http://schemas.microsoft.com/office/drawing/2014/main" id="{AA531F08-5680-4CD0-167F-21D9FABA40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372" t="12682" r="11443" b="19159"/>
          <a:stretch/>
        </p:blipFill>
        <p:spPr>
          <a:xfrm>
            <a:off x="286246" y="1192696"/>
            <a:ext cx="7959257" cy="5559558"/>
          </a:xfrm>
        </p:spPr>
      </p:pic>
    </p:spTree>
    <p:extLst>
      <p:ext uri="{BB962C8B-B14F-4D97-AF65-F5344CB8AC3E}">
        <p14:creationId xmlns:p14="http://schemas.microsoft.com/office/powerpoint/2010/main" val="2588455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7" name="Content Placeholder 6">
            <a:extLst>
              <a:ext uri="{FF2B5EF4-FFF2-40B4-BE49-F238E27FC236}">
                <a16:creationId xmlns:a16="http://schemas.microsoft.com/office/drawing/2014/main" id="{152E3284-435C-55C7-25EA-847C5CA62C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154" t="19077" r="10758" b="22996"/>
          <a:stretch/>
        </p:blipFill>
        <p:spPr>
          <a:xfrm>
            <a:off x="461174" y="1463040"/>
            <a:ext cx="7943355" cy="4787155"/>
          </a:xfrm>
        </p:spPr>
      </p:pic>
    </p:spTree>
    <p:extLst>
      <p:ext uri="{BB962C8B-B14F-4D97-AF65-F5344CB8AC3E}">
        <p14:creationId xmlns:p14="http://schemas.microsoft.com/office/powerpoint/2010/main" val="2636504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5782-62D9-B015-4309-B6EA28654544}"/>
              </a:ext>
            </a:extLst>
          </p:cNvPr>
          <p:cNvSpPr>
            <a:spLocks noGrp="1"/>
          </p:cNvSpPr>
          <p:nvPr>
            <p:ph type="title"/>
          </p:nvPr>
        </p:nvSpPr>
        <p:spPr/>
        <p:txBody>
          <a:bodyPr/>
          <a:lstStyle/>
          <a:p>
            <a:r>
              <a:rPr lang="en-US" dirty="0"/>
              <a:t>2</a:t>
            </a:r>
            <a:r>
              <a:rPr lang="en-US" baseline="30000" dirty="0"/>
              <a:t>nd</a:t>
            </a:r>
            <a:r>
              <a:rPr lang="en-US" dirty="0"/>
              <a:t> example</a:t>
            </a:r>
            <a:br>
              <a:rPr lang="en-US" dirty="0"/>
            </a:br>
            <a:endParaRPr lang="en-US" dirty="0"/>
          </a:p>
        </p:txBody>
      </p:sp>
      <p:pic>
        <p:nvPicPr>
          <p:cNvPr id="6" name="Content Placeholder 5">
            <a:extLst>
              <a:ext uri="{FF2B5EF4-FFF2-40B4-BE49-F238E27FC236}">
                <a16:creationId xmlns:a16="http://schemas.microsoft.com/office/drawing/2014/main" id="{D78EC8D3-91C7-9FD7-5713-381B7071CF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80" t="17615" r="14595" b="20255"/>
          <a:stretch/>
        </p:blipFill>
        <p:spPr>
          <a:xfrm>
            <a:off x="286246" y="1264258"/>
            <a:ext cx="8046721" cy="5471770"/>
          </a:xfrm>
        </p:spPr>
      </p:pic>
    </p:spTree>
    <p:extLst>
      <p:ext uri="{BB962C8B-B14F-4D97-AF65-F5344CB8AC3E}">
        <p14:creationId xmlns:p14="http://schemas.microsoft.com/office/powerpoint/2010/main" val="268347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A6DE-3831-F975-714F-4275BA10F4FF}"/>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8C33A99-B721-0D4F-9B5B-17A09C7803DA}"/>
              </a:ext>
            </a:extLst>
          </p:cNvPr>
          <p:cNvPicPr>
            <a:picLocks noGrp="1" noChangeAspect="1"/>
          </p:cNvPicPr>
          <p:nvPr>
            <p:ph idx="1"/>
          </p:nvPr>
        </p:nvPicPr>
        <p:blipFill>
          <a:blip r:embed="rId2"/>
          <a:stretch>
            <a:fillRect/>
          </a:stretch>
        </p:blipFill>
        <p:spPr>
          <a:xfrm>
            <a:off x="343822" y="1905138"/>
            <a:ext cx="6634182" cy="4351338"/>
          </a:xfrm>
        </p:spPr>
      </p:pic>
      <p:sp>
        <p:nvSpPr>
          <p:cNvPr id="6" name="TextBox 5">
            <a:extLst>
              <a:ext uri="{FF2B5EF4-FFF2-40B4-BE49-F238E27FC236}">
                <a16:creationId xmlns:a16="http://schemas.microsoft.com/office/drawing/2014/main" id="{D565086D-E8EA-794E-E854-4BF2F0FC899D}"/>
              </a:ext>
            </a:extLst>
          </p:cNvPr>
          <p:cNvSpPr txBox="1"/>
          <p:nvPr/>
        </p:nvSpPr>
        <p:spPr>
          <a:xfrm>
            <a:off x="7533861" y="2117035"/>
            <a:ext cx="3429000" cy="3416320"/>
          </a:xfrm>
          <a:prstGeom prst="rect">
            <a:avLst/>
          </a:prstGeom>
          <a:noFill/>
        </p:spPr>
        <p:txBody>
          <a:bodyPr wrap="square" rtlCol="0">
            <a:spAutoFit/>
          </a:bodyPr>
          <a:lstStyle/>
          <a:p>
            <a:r>
              <a:rPr lang="en-US" dirty="0"/>
              <a:t>Any combinational logic should not be placed before the synchronizer as it will make the data path glitchy and we know that MTBF is inversely proportional to the frequency of data and frequency of the capturing clock.</a:t>
            </a:r>
          </a:p>
          <a:p>
            <a:endParaRPr lang="en-US" dirty="0"/>
          </a:p>
          <a:p>
            <a:r>
              <a:rPr lang="en-US" dirty="0"/>
              <a:t>Hence data with glitches reduces MTBF.</a:t>
            </a:r>
          </a:p>
          <a:p>
            <a:endParaRPr lang="en-US" dirty="0"/>
          </a:p>
        </p:txBody>
      </p:sp>
    </p:spTree>
    <p:extLst>
      <p:ext uri="{BB962C8B-B14F-4D97-AF65-F5344CB8AC3E}">
        <p14:creationId xmlns:p14="http://schemas.microsoft.com/office/powerpoint/2010/main" val="166078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64A2-171A-9A7C-F54C-1DB063AF5A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BDCF2B-9C12-EE0B-82F7-27ECED479517}"/>
              </a:ext>
            </a:extLst>
          </p:cNvPr>
          <p:cNvPicPr>
            <a:picLocks noGrp="1" noChangeAspect="1"/>
          </p:cNvPicPr>
          <p:nvPr>
            <p:ph idx="1"/>
          </p:nvPr>
        </p:nvPicPr>
        <p:blipFill>
          <a:blip r:embed="rId2"/>
          <a:stretch>
            <a:fillRect/>
          </a:stretch>
        </p:blipFill>
        <p:spPr>
          <a:xfrm>
            <a:off x="3017284" y="1825625"/>
            <a:ext cx="6157432" cy="4351338"/>
          </a:xfrm>
        </p:spPr>
      </p:pic>
    </p:spTree>
    <p:extLst>
      <p:ext uri="{BB962C8B-B14F-4D97-AF65-F5344CB8AC3E}">
        <p14:creationId xmlns:p14="http://schemas.microsoft.com/office/powerpoint/2010/main" val="60805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8A81-4F94-BD08-1B4B-9949A648349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30ABEA-D1E9-E2E3-4CFC-997BF5970396}"/>
              </a:ext>
            </a:extLst>
          </p:cNvPr>
          <p:cNvPicPr>
            <a:picLocks noGrp="1" noChangeAspect="1"/>
          </p:cNvPicPr>
          <p:nvPr>
            <p:ph idx="1"/>
          </p:nvPr>
        </p:nvPicPr>
        <p:blipFill>
          <a:blip r:embed="rId2"/>
          <a:stretch>
            <a:fillRect/>
          </a:stretch>
        </p:blipFill>
        <p:spPr>
          <a:xfrm>
            <a:off x="2828412" y="1825625"/>
            <a:ext cx="6535175" cy="4351338"/>
          </a:xfrm>
        </p:spPr>
      </p:pic>
    </p:spTree>
    <p:extLst>
      <p:ext uri="{BB962C8B-B14F-4D97-AF65-F5344CB8AC3E}">
        <p14:creationId xmlns:p14="http://schemas.microsoft.com/office/powerpoint/2010/main" val="177407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A6A6-3ADB-5E0F-FAA3-814B89E0F536}"/>
              </a:ext>
            </a:extLst>
          </p:cNvPr>
          <p:cNvSpPr>
            <a:spLocks noGrp="1"/>
          </p:cNvSpPr>
          <p:nvPr>
            <p:ph type="title"/>
          </p:nvPr>
        </p:nvSpPr>
        <p:spPr/>
        <p:txBody>
          <a:bodyPr/>
          <a:lstStyle/>
          <a:p>
            <a:r>
              <a:rPr lang="en-US" dirty="0"/>
              <a:t>Convergence</a:t>
            </a:r>
          </a:p>
        </p:txBody>
      </p:sp>
      <p:pic>
        <p:nvPicPr>
          <p:cNvPr id="5" name="Content Placeholder 4">
            <a:extLst>
              <a:ext uri="{FF2B5EF4-FFF2-40B4-BE49-F238E27FC236}">
                <a16:creationId xmlns:a16="http://schemas.microsoft.com/office/drawing/2014/main" id="{C315A19C-AC3F-0338-1043-5019A047F66E}"/>
              </a:ext>
            </a:extLst>
          </p:cNvPr>
          <p:cNvPicPr>
            <a:picLocks noGrp="1" noChangeAspect="1"/>
          </p:cNvPicPr>
          <p:nvPr>
            <p:ph idx="1"/>
          </p:nvPr>
        </p:nvPicPr>
        <p:blipFill>
          <a:blip r:embed="rId2"/>
          <a:stretch>
            <a:fillRect/>
          </a:stretch>
        </p:blipFill>
        <p:spPr>
          <a:xfrm>
            <a:off x="838200" y="1881284"/>
            <a:ext cx="6077572" cy="4351338"/>
          </a:xfrm>
        </p:spPr>
      </p:pic>
      <p:sp>
        <p:nvSpPr>
          <p:cNvPr id="6" name="TextBox 5">
            <a:extLst>
              <a:ext uri="{FF2B5EF4-FFF2-40B4-BE49-F238E27FC236}">
                <a16:creationId xmlns:a16="http://schemas.microsoft.com/office/drawing/2014/main" id="{28581D4D-AF4C-420E-7D15-62140A99CA67}"/>
              </a:ext>
            </a:extLst>
          </p:cNvPr>
          <p:cNvSpPr txBox="1"/>
          <p:nvPr/>
        </p:nvSpPr>
        <p:spPr>
          <a:xfrm>
            <a:off x="7533861" y="2117035"/>
            <a:ext cx="3429000" cy="923330"/>
          </a:xfrm>
          <a:prstGeom prst="rect">
            <a:avLst/>
          </a:prstGeom>
          <a:noFill/>
        </p:spPr>
        <p:txBody>
          <a:bodyPr wrap="square" rtlCol="0">
            <a:spAutoFit/>
          </a:bodyPr>
          <a:lstStyle/>
          <a:p>
            <a:r>
              <a:rPr lang="en-US" dirty="0"/>
              <a:t>Output from two flops converging into combinational logic and going out. We should never do this.</a:t>
            </a:r>
          </a:p>
        </p:txBody>
      </p:sp>
    </p:spTree>
    <p:extLst>
      <p:ext uri="{BB962C8B-B14F-4D97-AF65-F5344CB8AC3E}">
        <p14:creationId xmlns:p14="http://schemas.microsoft.com/office/powerpoint/2010/main" val="3995590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41F3-8CF6-2742-5096-B461B5C09C1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9BD34C-FDB2-9043-B3D2-34D9A565E987}"/>
              </a:ext>
            </a:extLst>
          </p:cNvPr>
          <p:cNvPicPr>
            <a:picLocks noGrp="1" noChangeAspect="1"/>
          </p:cNvPicPr>
          <p:nvPr>
            <p:ph idx="1"/>
          </p:nvPr>
        </p:nvPicPr>
        <p:blipFill>
          <a:blip r:embed="rId2"/>
          <a:stretch>
            <a:fillRect/>
          </a:stretch>
        </p:blipFill>
        <p:spPr>
          <a:xfrm>
            <a:off x="2600855" y="1825625"/>
            <a:ext cx="6990290" cy="4351338"/>
          </a:xfrm>
        </p:spPr>
      </p:pic>
    </p:spTree>
    <p:extLst>
      <p:ext uri="{BB962C8B-B14F-4D97-AF65-F5344CB8AC3E}">
        <p14:creationId xmlns:p14="http://schemas.microsoft.com/office/powerpoint/2010/main" val="145977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E02D9-D43A-0C07-9D18-4889472840A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2338E5-FEB5-7B69-1ECB-7DB583A3C4D9}"/>
              </a:ext>
            </a:extLst>
          </p:cNvPr>
          <p:cNvPicPr>
            <a:picLocks noGrp="1" noChangeAspect="1"/>
          </p:cNvPicPr>
          <p:nvPr>
            <p:ph idx="1"/>
          </p:nvPr>
        </p:nvPicPr>
        <p:blipFill>
          <a:blip r:embed="rId2"/>
          <a:stretch>
            <a:fillRect/>
          </a:stretch>
        </p:blipFill>
        <p:spPr>
          <a:xfrm>
            <a:off x="3123185" y="1825625"/>
            <a:ext cx="5945630" cy="4351338"/>
          </a:xfrm>
        </p:spPr>
      </p:pic>
      <p:sp>
        <p:nvSpPr>
          <p:cNvPr id="6" name="TextBox 5">
            <a:extLst>
              <a:ext uri="{FF2B5EF4-FFF2-40B4-BE49-F238E27FC236}">
                <a16:creationId xmlns:a16="http://schemas.microsoft.com/office/drawing/2014/main" id="{2B53CF76-9846-37E0-6BEE-E460EBBFD31C}"/>
              </a:ext>
            </a:extLst>
          </p:cNvPr>
          <p:cNvSpPr txBox="1"/>
          <p:nvPr/>
        </p:nvSpPr>
        <p:spPr>
          <a:xfrm>
            <a:off x="7800229" y="2828835"/>
            <a:ext cx="3228230" cy="1200329"/>
          </a:xfrm>
          <a:prstGeom prst="rect">
            <a:avLst/>
          </a:prstGeom>
          <a:noFill/>
        </p:spPr>
        <p:txBody>
          <a:bodyPr wrap="square" rtlCol="0">
            <a:spAutoFit/>
          </a:bodyPr>
          <a:lstStyle/>
          <a:p>
            <a:r>
              <a:rPr lang="en-US" dirty="0"/>
              <a:t>Don’t diverge the signal. Synchronize the signal and then use it as many times as you want</a:t>
            </a:r>
          </a:p>
        </p:txBody>
      </p:sp>
    </p:spTree>
    <p:extLst>
      <p:ext uri="{BB962C8B-B14F-4D97-AF65-F5344CB8AC3E}">
        <p14:creationId xmlns:p14="http://schemas.microsoft.com/office/powerpoint/2010/main" val="4125793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A549-E670-8116-C722-7B0061BB576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3AFDD9-6261-19C7-D34A-35EF14701C5D}"/>
              </a:ext>
            </a:extLst>
          </p:cNvPr>
          <p:cNvPicPr>
            <a:picLocks noGrp="1" noChangeAspect="1"/>
          </p:cNvPicPr>
          <p:nvPr>
            <p:ph idx="1"/>
          </p:nvPr>
        </p:nvPicPr>
        <p:blipFill>
          <a:blip r:embed="rId2"/>
          <a:stretch>
            <a:fillRect/>
          </a:stretch>
        </p:blipFill>
        <p:spPr>
          <a:xfrm>
            <a:off x="2767365" y="1825625"/>
            <a:ext cx="6657269" cy="4351338"/>
          </a:xfrm>
        </p:spPr>
      </p:pic>
    </p:spTree>
    <p:extLst>
      <p:ext uri="{BB962C8B-B14F-4D97-AF65-F5344CB8AC3E}">
        <p14:creationId xmlns:p14="http://schemas.microsoft.com/office/powerpoint/2010/main" val="4168711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12581-41FE-6987-2415-4C357660EAAD}"/>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F68D823-289E-13E1-3BA4-BB2AE460156A}"/>
              </a:ext>
            </a:extLst>
          </p:cNvPr>
          <p:cNvPicPr>
            <a:picLocks noGrp="1" noChangeAspect="1"/>
          </p:cNvPicPr>
          <p:nvPr>
            <p:ph idx="1"/>
          </p:nvPr>
        </p:nvPicPr>
        <p:blipFill>
          <a:blip r:embed="rId2"/>
          <a:stretch>
            <a:fillRect/>
          </a:stretch>
        </p:blipFill>
        <p:spPr>
          <a:xfrm>
            <a:off x="154999" y="1777917"/>
            <a:ext cx="6936290" cy="4351338"/>
          </a:xfrm>
        </p:spPr>
      </p:pic>
      <p:sp>
        <p:nvSpPr>
          <p:cNvPr id="6" name="TextBox 5">
            <a:extLst>
              <a:ext uri="{FF2B5EF4-FFF2-40B4-BE49-F238E27FC236}">
                <a16:creationId xmlns:a16="http://schemas.microsoft.com/office/drawing/2014/main" id="{676C7203-06BD-7335-0360-E810F1110FB3}"/>
              </a:ext>
            </a:extLst>
          </p:cNvPr>
          <p:cNvSpPr txBox="1"/>
          <p:nvPr/>
        </p:nvSpPr>
        <p:spPr>
          <a:xfrm>
            <a:off x="7474225" y="1777917"/>
            <a:ext cx="442092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CDC will also check if we have proper reset synchronizers or not.</a:t>
            </a:r>
          </a:p>
          <a:p>
            <a:pPr marL="285750" indent="-285750">
              <a:buFont typeface="Arial" panose="020B0604020202020204" pitchFamily="34" charset="0"/>
              <a:buChar char="•"/>
            </a:pPr>
            <a:r>
              <a:rPr lang="en-US" dirty="0"/>
              <a:t>There are two things possible here 1. synchronous reset 2. Asynchronous reset with synchronous release.</a:t>
            </a:r>
          </a:p>
          <a:p>
            <a:pPr marL="285750" indent="-285750">
              <a:buFont typeface="Arial" panose="020B0604020202020204" pitchFamily="34" charset="0"/>
              <a:buChar char="•"/>
            </a:pPr>
            <a:r>
              <a:rPr lang="en-US" dirty="0"/>
              <a:t>1. Synchronous reset both assert and release will happen at the clock edges.</a:t>
            </a:r>
          </a:p>
          <a:p>
            <a:pPr marL="285750" indent="-285750">
              <a:buFont typeface="Arial" panose="020B0604020202020204" pitchFamily="34" charset="0"/>
              <a:buChar char="•"/>
            </a:pPr>
            <a:r>
              <a:rPr lang="en-US" dirty="0"/>
              <a:t>2. Asynchronous reset with synchronous release assert happens synchronously while release happens at the clock edge.</a:t>
            </a:r>
          </a:p>
        </p:txBody>
      </p:sp>
      <p:sp>
        <p:nvSpPr>
          <p:cNvPr id="7" name="TextBox 6">
            <a:extLst>
              <a:ext uri="{FF2B5EF4-FFF2-40B4-BE49-F238E27FC236}">
                <a16:creationId xmlns:a16="http://schemas.microsoft.com/office/drawing/2014/main" id="{AEFDA3CE-CA1E-4CFF-A251-5D02FF4D28D2}"/>
              </a:ext>
            </a:extLst>
          </p:cNvPr>
          <p:cNvSpPr txBox="1"/>
          <p:nvPr/>
        </p:nvSpPr>
        <p:spPr>
          <a:xfrm>
            <a:off x="5192200" y="4727468"/>
            <a:ext cx="658368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How do you synchronize </a:t>
            </a:r>
            <a:r>
              <a:rPr lang="en-US" dirty="0" err="1"/>
              <a:t>tx_sig</a:t>
            </a:r>
            <a:r>
              <a:rPr lang="en-US" dirty="0"/>
              <a:t> with </a:t>
            </a:r>
            <a:r>
              <a:rPr lang="en-US" dirty="0" err="1"/>
              <a:t>rx_clk</a:t>
            </a:r>
            <a:r>
              <a:rPr lang="en-US" dirty="0"/>
              <a:t> ?</a:t>
            </a:r>
          </a:p>
          <a:p>
            <a:pPr marL="285750" indent="-285750">
              <a:buFont typeface="Arial" panose="020B0604020202020204" pitchFamily="34" charset="0"/>
              <a:buChar char="•"/>
            </a:pPr>
            <a:r>
              <a:rPr lang="en-US" dirty="0"/>
              <a:t>Whenever </a:t>
            </a:r>
            <a:r>
              <a:rPr lang="en-US" dirty="0" err="1"/>
              <a:t>tx_sig</a:t>
            </a:r>
            <a:r>
              <a:rPr lang="en-US" dirty="0"/>
              <a:t> reset asserted at the first clock, if assertion is on the edge of the clock the output of first clock may go to metastable hence we mask it using second flop</a:t>
            </a:r>
          </a:p>
          <a:p>
            <a:pPr marL="285750" indent="-285750">
              <a:buFont typeface="Arial" panose="020B0604020202020204" pitchFamily="34" charset="0"/>
              <a:buChar char="•"/>
            </a:pPr>
            <a:r>
              <a:rPr lang="en-US" dirty="0"/>
              <a:t>But release happens at the clock pulse, this happens after two clock pulse hence there is a 2 clock pulse delay between assertion and de-assertion of the reset</a:t>
            </a:r>
          </a:p>
        </p:txBody>
      </p:sp>
    </p:spTree>
    <p:extLst>
      <p:ext uri="{BB962C8B-B14F-4D97-AF65-F5344CB8AC3E}">
        <p14:creationId xmlns:p14="http://schemas.microsoft.com/office/powerpoint/2010/main" val="1688109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9A77-FFF9-B514-1D6D-A1619C3A0876}"/>
              </a:ext>
            </a:extLst>
          </p:cNvPr>
          <p:cNvSpPr>
            <a:spLocks noGrp="1"/>
          </p:cNvSpPr>
          <p:nvPr>
            <p:ph type="title"/>
          </p:nvPr>
        </p:nvSpPr>
        <p:spPr>
          <a:xfrm>
            <a:off x="0" y="0"/>
            <a:ext cx="10515600" cy="681037"/>
          </a:xfrm>
        </p:spPr>
        <p:txBody>
          <a:bodyPr>
            <a:normAutofit fontScale="90000"/>
          </a:bodyPr>
          <a:lstStyle/>
          <a:p>
            <a:r>
              <a:rPr lang="en-US" dirty="0"/>
              <a:t>Reset Synchronizer</a:t>
            </a:r>
          </a:p>
        </p:txBody>
      </p:sp>
      <p:pic>
        <p:nvPicPr>
          <p:cNvPr id="5" name="Picture 4">
            <a:extLst>
              <a:ext uri="{FF2B5EF4-FFF2-40B4-BE49-F238E27FC236}">
                <a16:creationId xmlns:a16="http://schemas.microsoft.com/office/drawing/2014/main" id="{CD2C77D8-C364-26B2-408C-97B277A9C40E}"/>
              </a:ext>
            </a:extLst>
          </p:cNvPr>
          <p:cNvPicPr>
            <a:picLocks noChangeAspect="1"/>
          </p:cNvPicPr>
          <p:nvPr/>
        </p:nvPicPr>
        <p:blipFill>
          <a:blip r:embed="rId2"/>
          <a:stretch>
            <a:fillRect/>
          </a:stretch>
        </p:blipFill>
        <p:spPr>
          <a:xfrm>
            <a:off x="91950" y="681037"/>
            <a:ext cx="4766297" cy="3064048"/>
          </a:xfrm>
          <a:prstGeom prst="rect">
            <a:avLst/>
          </a:prstGeom>
        </p:spPr>
      </p:pic>
      <p:pic>
        <p:nvPicPr>
          <p:cNvPr id="7" name="Picture 6">
            <a:extLst>
              <a:ext uri="{FF2B5EF4-FFF2-40B4-BE49-F238E27FC236}">
                <a16:creationId xmlns:a16="http://schemas.microsoft.com/office/drawing/2014/main" id="{A1D5899D-B654-375B-00CD-6244C66F798B}"/>
              </a:ext>
            </a:extLst>
          </p:cNvPr>
          <p:cNvPicPr>
            <a:picLocks noChangeAspect="1"/>
          </p:cNvPicPr>
          <p:nvPr/>
        </p:nvPicPr>
        <p:blipFill>
          <a:blip r:embed="rId3"/>
          <a:stretch>
            <a:fillRect/>
          </a:stretch>
        </p:blipFill>
        <p:spPr>
          <a:xfrm>
            <a:off x="308285" y="3907517"/>
            <a:ext cx="4333625" cy="2784237"/>
          </a:xfrm>
          <a:prstGeom prst="rect">
            <a:avLst/>
          </a:prstGeom>
        </p:spPr>
      </p:pic>
      <p:pic>
        <p:nvPicPr>
          <p:cNvPr id="9" name="Picture 8">
            <a:extLst>
              <a:ext uri="{FF2B5EF4-FFF2-40B4-BE49-F238E27FC236}">
                <a16:creationId xmlns:a16="http://schemas.microsoft.com/office/drawing/2014/main" id="{0D881F9B-E33E-900D-A385-CCA5FF30F48E}"/>
              </a:ext>
            </a:extLst>
          </p:cNvPr>
          <p:cNvPicPr>
            <a:picLocks noChangeAspect="1"/>
          </p:cNvPicPr>
          <p:nvPr/>
        </p:nvPicPr>
        <p:blipFill>
          <a:blip r:embed="rId4"/>
          <a:stretch>
            <a:fillRect/>
          </a:stretch>
        </p:blipFill>
        <p:spPr>
          <a:xfrm>
            <a:off x="5367129" y="1360009"/>
            <a:ext cx="6236713" cy="4137982"/>
          </a:xfrm>
          <a:prstGeom prst="rect">
            <a:avLst/>
          </a:prstGeom>
        </p:spPr>
      </p:pic>
      <p:sp>
        <p:nvSpPr>
          <p:cNvPr id="11" name="TextBox 10">
            <a:extLst>
              <a:ext uri="{FF2B5EF4-FFF2-40B4-BE49-F238E27FC236}">
                <a16:creationId xmlns:a16="http://schemas.microsoft.com/office/drawing/2014/main" id="{26AA0688-74FF-D2CA-FAB3-D4CCC75E708B}"/>
              </a:ext>
            </a:extLst>
          </p:cNvPr>
          <p:cNvSpPr txBox="1"/>
          <p:nvPr/>
        </p:nvSpPr>
        <p:spPr>
          <a:xfrm>
            <a:off x="5589767" y="5807631"/>
            <a:ext cx="6202016" cy="646331"/>
          </a:xfrm>
          <a:prstGeom prst="rect">
            <a:avLst/>
          </a:prstGeom>
          <a:noFill/>
        </p:spPr>
        <p:txBody>
          <a:bodyPr wrap="square">
            <a:spAutoFit/>
          </a:bodyPr>
          <a:lstStyle/>
          <a:p>
            <a:r>
              <a:rPr lang="en-US" dirty="0">
                <a:hlinkClick r:id="rId5"/>
              </a:rPr>
              <a:t>https://www.youtube.com/watch?v=vmy5E1fmQIQ</a:t>
            </a:r>
            <a:endParaRPr lang="en-US" dirty="0"/>
          </a:p>
          <a:p>
            <a:endParaRPr lang="en-US" dirty="0"/>
          </a:p>
        </p:txBody>
      </p:sp>
    </p:spTree>
    <p:extLst>
      <p:ext uri="{BB962C8B-B14F-4D97-AF65-F5344CB8AC3E}">
        <p14:creationId xmlns:p14="http://schemas.microsoft.com/office/powerpoint/2010/main" val="612361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E233-7563-8394-BBB6-E62EC43C19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8FC829-A890-8062-79EF-C3934DECBA5F}"/>
              </a:ext>
            </a:extLst>
          </p:cNvPr>
          <p:cNvSpPr>
            <a:spLocks noGrp="1"/>
          </p:cNvSpPr>
          <p:nvPr>
            <p:ph idx="1"/>
          </p:nvPr>
        </p:nvSpPr>
        <p:spPr/>
        <p:txBody>
          <a:bodyPr>
            <a:normAutofit fontScale="92500"/>
          </a:bodyPr>
          <a:lstStyle/>
          <a:p>
            <a:r>
              <a:rPr lang="en-US" dirty="0"/>
              <a:t>When you apply reset both the flops will go to zero immediately but when you remove the reset first flop will come out of the reset (=1) at the first clock edge and second will come out at the second clock edge.</a:t>
            </a:r>
          </a:p>
          <a:p>
            <a:r>
              <a:rPr lang="en-US" dirty="0"/>
              <a:t>The output of S1 is used for re-setting the flops, which are there in </a:t>
            </a:r>
            <a:r>
              <a:rPr lang="en-US" dirty="0" err="1"/>
              <a:t>rx_domain</a:t>
            </a:r>
            <a:r>
              <a:rPr lang="en-US" dirty="0"/>
              <a:t>. If we have a separate clock then we will have another reset synchronizer for it.</a:t>
            </a:r>
          </a:p>
          <a:p>
            <a:r>
              <a:rPr lang="en-US" dirty="0"/>
              <a:t>If you release asynchronously both the flops will go to metastable state.</a:t>
            </a:r>
          </a:p>
          <a:p>
            <a:r>
              <a:rPr lang="en-US" dirty="0"/>
              <a:t>Reset recovery and Reset removal window ??</a:t>
            </a:r>
          </a:p>
          <a:p>
            <a:r>
              <a:rPr lang="en-US" dirty="0"/>
              <a:t>Reset recovery window means you can’t release reset immediately there will be two clock delay</a:t>
            </a:r>
          </a:p>
          <a:p>
            <a:endParaRPr lang="en-US" dirty="0"/>
          </a:p>
        </p:txBody>
      </p:sp>
    </p:spTree>
    <p:extLst>
      <p:ext uri="{BB962C8B-B14F-4D97-AF65-F5344CB8AC3E}">
        <p14:creationId xmlns:p14="http://schemas.microsoft.com/office/powerpoint/2010/main" val="2358430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6696-2935-B588-FBD7-9B2244C81697}"/>
              </a:ext>
            </a:extLst>
          </p:cNvPr>
          <p:cNvSpPr>
            <a:spLocks noGrp="1"/>
          </p:cNvSpPr>
          <p:nvPr>
            <p:ph type="title"/>
          </p:nvPr>
        </p:nvSpPr>
        <p:spPr>
          <a:xfrm>
            <a:off x="0" y="18256"/>
            <a:ext cx="10515600" cy="474726"/>
          </a:xfrm>
        </p:spPr>
        <p:txBody>
          <a:bodyPr>
            <a:normAutofit fontScale="90000"/>
          </a:bodyPr>
          <a:lstStyle/>
          <a:p>
            <a:r>
              <a:rPr lang="en-US" b="1" dirty="0"/>
              <a:t>Synchronous and Asynchronous Reset</a:t>
            </a:r>
          </a:p>
        </p:txBody>
      </p:sp>
      <p:pic>
        <p:nvPicPr>
          <p:cNvPr id="5" name="Picture 4">
            <a:extLst>
              <a:ext uri="{FF2B5EF4-FFF2-40B4-BE49-F238E27FC236}">
                <a16:creationId xmlns:a16="http://schemas.microsoft.com/office/drawing/2014/main" id="{84B831D8-9EA3-E7BF-10B1-221D69C40E0D}"/>
              </a:ext>
            </a:extLst>
          </p:cNvPr>
          <p:cNvPicPr>
            <a:picLocks noChangeAspect="1"/>
          </p:cNvPicPr>
          <p:nvPr/>
        </p:nvPicPr>
        <p:blipFill>
          <a:blip r:embed="rId2"/>
          <a:stretch>
            <a:fillRect/>
          </a:stretch>
        </p:blipFill>
        <p:spPr>
          <a:xfrm>
            <a:off x="265341" y="687185"/>
            <a:ext cx="4476006" cy="2837849"/>
          </a:xfrm>
          <a:prstGeom prst="rect">
            <a:avLst/>
          </a:prstGeom>
        </p:spPr>
      </p:pic>
      <p:pic>
        <p:nvPicPr>
          <p:cNvPr id="7" name="Picture 6">
            <a:extLst>
              <a:ext uri="{FF2B5EF4-FFF2-40B4-BE49-F238E27FC236}">
                <a16:creationId xmlns:a16="http://schemas.microsoft.com/office/drawing/2014/main" id="{508E5E19-5227-F866-F22E-2711D459DE7F}"/>
              </a:ext>
            </a:extLst>
          </p:cNvPr>
          <p:cNvPicPr>
            <a:picLocks noChangeAspect="1"/>
          </p:cNvPicPr>
          <p:nvPr/>
        </p:nvPicPr>
        <p:blipFill>
          <a:blip r:embed="rId3"/>
          <a:stretch>
            <a:fillRect/>
          </a:stretch>
        </p:blipFill>
        <p:spPr>
          <a:xfrm>
            <a:off x="667873" y="3767324"/>
            <a:ext cx="3670942" cy="2391674"/>
          </a:xfrm>
          <a:prstGeom prst="rect">
            <a:avLst/>
          </a:prstGeom>
        </p:spPr>
      </p:pic>
      <p:sp>
        <p:nvSpPr>
          <p:cNvPr id="8" name="TextBox 7">
            <a:extLst>
              <a:ext uri="{FF2B5EF4-FFF2-40B4-BE49-F238E27FC236}">
                <a16:creationId xmlns:a16="http://schemas.microsoft.com/office/drawing/2014/main" id="{290ED063-7251-4753-C227-27DB92B9C121}"/>
              </a:ext>
            </a:extLst>
          </p:cNvPr>
          <p:cNvSpPr txBox="1"/>
          <p:nvPr/>
        </p:nvSpPr>
        <p:spPr>
          <a:xfrm>
            <a:off x="373710" y="6361043"/>
            <a:ext cx="4367637" cy="369332"/>
          </a:xfrm>
          <a:prstGeom prst="rect">
            <a:avLst/>
          </a:prstGeom>
          <a:noFill/>
        </p:spPr>
        <p:txBody>
          <a:bodyPr wrap="square" rtlCol="0">
            <a:spAutoFit/>
          </a:bodyPr>
          <a:lstStyle/>
          <a:p>
            <a:r>
              <a:rPr lang="en-US" dirty="0"/>
              <a:t>Notice above that reset was never captured</a:t>
            </a:r>
          </a:p>
        </p:txBody>
      </p:sp>
      <p:pic>
        <p:nvPicPr>
          <p:cNvPr id="10" name="Picture 9">
            <a:extLst>
              <a:ext uri="{FF2B5EF4-FFF2-40B4-BE49-F238E27FC236}">
                <a16:creationId xmlns:a16="http://schemas.microsoft.com/office/drawing/2014/main" id="{E017BE65-09A1-1308-BC1D-E6B79208AAC5}"/>
              </a:ext>
            </a:extLst>
          </p:cNvPr>
          <p:cNvPicPr>
            <a:picLocks noChangeAspect="1"/>
          </p:cNvPicPr>
          <p:nvPr/>
        </p:nvPicPr>
        <p:blipFill>
          <a:blip r:embed="rId4"/>
          <a:stretch>
            <a:fillRect/>
          </a:stretch>
        </p:blipFill>
        <p:spPr>
          <a:xfrm>
            <a:off x="4991591" y="749221"/>
            <a:ext cx="4341656" cy="2775813"/>
          </a:xfrm>
          <a:prstGeom prst="rect">
            <a:avLst/>
          </a:prstGeom>
        </p:spPr>
      </p:pic>
      <p:pic>
        <p:nvPicPr>
          <p:cNvPr id="12" name="Picture 11">
            <a:extLst>
              <a:ext uri="{FF2B5EF4-FFF2-40B4-BE49-F238E27FC236}">
                <a16:creationId xmlns:a16="http://schemas.microsoft.com/office/drawing/2014/main" id="{A540BD19-51AE-E462-7858-847A19CAA231}"/>
              </a:ext>
            </a:extLst>
          </p:cNvPr>
          <p:cNvPicPr>
            <a:picLocks noChangeAspect="1"/>
          </p:cNvPicPr>
          <p:nvPr/>
        </p:nvPicPr>
        <p:blipFill>
          <a:blip r:embed="rId5"/>
          <a:stretch>
            <a:fillRect/>
          </a:stretch>
        </p:blipFill>
        <p:spPr>
          <a:xfrm>
            <a:off x="5276484" y="3767324"/>
            <a:ext cx="3771869" cy="2391674"/>
          </a:xfrm>
          <a:prstGeom prst="rect">
            <a:avLst/>
          </a:prstGeom>
        </p:spPr>
      </p:pic>
      <p:sp>
        <p:nvSpPr>
          <p:cNvPr id="13" name="TextBox 12">
            <a:extLst>
              <a:ext uri="{FF2B5EF4-FFF2-40B4-BE49-F238E27FC236}">
                <a16:creationId xmlns:a16="http://schemas.microsoft.com/office/drawing/2014/main" id="{CF84F5FD-6BCB-16B7-675F-A97E3A23E64A}"/>
              </a:ext>
            </a:extLst>
          </p:cNvPr>
          <p:cNvSpPr txBox="1"/>
          <p:nvPr/>
        </p:nvSpPr>
        <p:spPr>
          <a:xfrm>
            <a:off x="5486400" y="6204813"/>
            <a:ext cx="6027089" cy="646331"/>
          </a:xfrm>
          <a:prstGeom prst="rect">
            <a:avLst/>
          </a:prstGeom>
          <a:noFill/>
        </p:spPr>
        <p:txBody>
          <a:bodyPr wrap="square" rtlCol="0">
            <a:spAutoFit/>
          </a:bodyPr>
          <a:lstStyle/>
          <a:p>
            <a:r>
              <a:rPr lang="en-US" dirty="0"/>
              <a:t>Notice that even Asynchronous reset has asynchronous assertion while de-assertion is always w.r.t clock</a:t>
            </a:r>
          </a:p>
        </p:txBody>
      </p:sp>
      <p:sp>
        <p:nvSpPr>
          <p:cNvPr id="14" name="TextBox 13">
            <a:extLst>
              <a:ext uri="{FF2B5EF4-FFF2-40B4-BE49-F238E27FC236}">
                <a16:creationId xmlns:a16="http://schemas.microsoft.com/office/drawing/2014/main" id="{04CB3E44-10B9-0EB9-618D-5EC98877F88A}"/>
              </a:ext>
            </a:extLst>
          </p:cNvPr>
          <p:cNvSpPr txBox="1"/>
          <p:nvPr/>
        </p:nvSpPr>
        <p:spPr>
          <a:xfrm>
            <a:off x="9677951" y="287691"/>
            <a:ext cx="1925541" cy="3139321"/>
          </a:xfrm>
          <a:prstGeom prst="rect">
            <a:avLst/>
          </a:prstGeom>
          <a:noFill/>
        </p:spPr>
        <p:txBody>
          <a:bodyPr wrap="square" rtlCol="0">
            <a:spAutoFit/>
          </a:bodyPr>
          <a:lstStyle/>
          <a:p>
            <a:r>
              <a:rPr lang="en-US" dirty="0"/>
              <a:t>Double synchronizer is used for the de-assertion because we do not want reset to go to metastability if it is released during the reset recovery and reset removal window.</a:t>
            </a:r>
          </a:p>
        </p:txBody>
      </p:sp>
      <p:sp>
        <p:nvSpPr>
          <p:cNvPr id="15" name="TextBox 14">
            <a:extLst>
              <a:ext uri="{FF2B5EF4-FFF2-40B4-BE49-F238E27FC236}">
                <a16:creationId xmlns:a16="http://schemas.microsoft.com/office/drawing/2014/main" id="{3A628A21-5C0E-F136-FE03-FD5440AD154B}"/>
              </a:ext>
            </a:extLst>
          </p:cNvPr>
          <p:cNvSpPr txBox="1"/>
          <p:nvPr/>
        </p:nvSpPr>
        <p:spPr>
          <a:xfrm>
            <a:off x="9175805" y="4032078"/>
            <a:ext cx="2642485" cy="1200329"/>
          </a:xfrm>
          <a:prstGeom prst="rect">
            <a:avLst/>
          </a:prstGeom>
          <a:noFill/>
        </p:spPr>
        <p:txBody>
          <a:bodyPr wrap="square" rtlCol="0">
            <a:spAutoFit/>
          </a:bodyPr>
          <a:lstStyle/>
          <a:p>
            <a:r>
              <a:rPr lang="en-US" dirty="0"/>
              <a:t>Glitch can also cause reset hence there is always a requirement for the length of the reset</a:t>
            </a:r>
          </a:p>
        </p:txBody>
      </p:sp>
      <p:sp>
        <p:nvSpPr>
          <p:cNvPr id="17" name="TextBox 16">
            <a:extLst>
              <a:ext uri="{FF2B5EF4-FFF2-40B4-BE49-F238E27FC236}">
                <a16:creationId xmlns:a16="http://schemas.microsoft.com/office/drawing/2014/main" id="{84E2C8B2-AD75-B261-ABDF-B219EF477C0B}"/>
              </a:ext>
            </a:extLst>
          </p:cNvPr>
          <p:cNvSpPr txBox="1"/>
          <p:nvPr/>
        </p:nvSpPr>
        <p:spPr>
          <a:xfrm>
            <a:off x="9175805" y="5235668"/>
            <a:ext cx="2544417" cy="923330"/>
          </a:xfrm>
          <a:prstGeom prst="rect">
            <a:avLst/>
          </a:prstGeom>
          <a:noFill/>
        </p:spPr>
        <p:txBody>
          <a:bodyPr wrap="square">
            <a:spAutoFit/>
          </a:bodyPr>
          <a:lstStyle/>
          <a:p>
            <a:r>
              <a:rPr lang="en-US" dirty="0">
                <a:hlinkClick r:id="rId6"/>
              </a:rPr>
              <a:t>https://www.youtube.com/watch?v=tB3dz4aDgGg</a:t>
            </a:r>
            <a:endParaRPr lang="en-US" dirty="0"/>
          </a:p>
        </p:txBody>
      </p:sp>
    </p:spTree>
    <p:extLst>
      <p:ext uri="{BB962C8B-B14F-4D97-AF65-F5344CB8AC3E}">
        <p14:creationId xmlns:p14="http://schemas.microsoft.com/office/powerpoint/2010/main" val="501413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BB0B-663B-3869-7C62-3DD2052EE788}"/>
              </a:ext>
            </a:extLst>
          </p:cNvPr>
          <p:cNvSpPr>
            <a:spLocks noGrp="1"/>
          </p:cNvSpPr>
          <p:nvPr>
            <p:ph type="title"/>
          </p:nvPr>
        </p:nvSpPr>
        <p:spPr>
          <a:xfrm>
            <a:off x="90778" y="92005"/>
            <a:ext cx="10515600" cy="589032"/>
          </a:xfrm>
        </p:spPr>
        <p:txBody>
          <a:bodyPr>
            <a:noAutofit/>
          </a:bodyPr>
          <a:lstStyle/>
          <a:p>
            <a:r>
              <a:rPr lang="en-US" sz="3200" b="1" dirty="0"/>
              <a:t>Reset Domain Crossing – </a:t>
            </a:r>
            <a:r>
              <a:rPr lang="en-US" sz="3200" b="1" dirty="0" err="1"/>
              <a:t>Electronicspedia</a:t>
            </a:r>
            <a:endParaRPr lang="en-US" sz="3200" b="1" dirty="0"/>
          </a:p>
        </p:txBody>
      </p:sp>
      <p:sp>
        <p:nvSpPr>
          <p:cNvPr id="3" name="Content Placeholder 2">
            <a:extLst>
              <a:ext uri="{FF2B5EF4-FFF2-40B4-BE49-F238E27FC236}">
                <a16:creationId xmlns:a16="http://schemas.microsoft.com/office/drawing/2014/main" id="{AD041784-9ABB-1767-6724-DF91EFE950B8}"/>
              </a:ext>
            </a:extLst>
          </p:cNvPr>
          <p:cNvSpPr>
            <a:spLocks noGrp="1"/>
          </p:cNvSpPr>
          <p:nvPr>
            <p:ph idx="1"/>
          </p:nvPr>
        </p:nvSpPr>
        <p:spPr>
          <a:xfrm>
            <a:off x="345219" y="935079"/>
            <a:ext cx="10515600" cy="4351338"/>
          </a:xfrm>
        </p:spPr>
        <p:txBody>
          <a:bodyPr/>
          <a:lstStyle/>
          <a:p>
            <a:r>
              <a:rPr lang="en-US" dirty="0">
                <a:hlinkClick r:id="rId2"/>
              </a:rPr>
              <a:t>https://www.youtube.com/watch?v=3XM27u0aMi0&amp;list=PLxJxAeXlg414fp3qr98W4CR9cw1UT6avn&amp;index=4</a:t>
            </a:r>
            <a:endParaRPr lang="en-US" dirty="0"/>
          </a:p>
          <a:p>
            <a:r>
              <a:rPr lang="en-US" dirty="0">
                <a:hlinkClick r:id="rId3"/>
              </a:rPr>
              <a:t>https://www.youtube.com/watch?v=92CaNoOlKfk</a:t>
            </a:r>
            <a:endParaRPr lang="en-US" dirty="0"/>
          </a:p>
          <a:p>
            <a:endParaRPr lang="en-US" dirty="0"/>
          </a:p>
          <a:p>
            <a:endParaRPr lang="en-US" dirty="0"/>
          </a:p>
        </p:txBody>
      </p:sp>
    </p:spTree>
    <p:extLst>
      <p:ext uri="{BB962C8B-B14F-4D97-AF65-F5344CB8AC3E}">
        <p14:creationId xmlns:p14="http://schemas.microsoft.com/office/powerpoint/2010/main" val="4009662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F056-3CE8-E6EF-C680-D1CC8816A9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E1B467E-8EE4-90A5-2B72-EC9BDB1ACA07}"/>
              </a:ext>
            </a:extLst>
          </p:cNvPr>
          <p:cNvPicPr>
            <a:picLocks noGrp="1" noChangeAspect="1"/>
          </p:cNvPicPr>
          <p:nvPr>
            <p:ph idx="1"/>
          </p:nvPr>
        </p:nvPicPr>
        <p:blipFill>
          <a:blip r:embed="rId2"/>
          <a:stretch>
            <a:fillRect/>
          </a:stretch>
        </p:blipFill>
        <p:spPr>
          <a:xfrm>
            <a:off x="2759532" y="1825625"/>
            <a:ext cx="6672935" cy="4351338"/>
          </a:xfrm>
        </p:spPr>
      </p:pic>
    </p:spTree>
    <p:extLst>
      <p:ext uri="{BB962C8B-B14F-4D97-AF65-F5344CB8AC3E}">
        <p14:creationId xmlns:p14="http://schemas.microsoft.com/office/powerpoint/2010/main" val="983551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045C-AA87-83D1-305F-8EDA4FEED676}"/>
              </a:ext>
            </a:extLst>
          </p:cNvPr>
          <p:cNvSpPr>
            <a:spLocks noGrp="1"/>
          </p:cNvSpPr>
          <p:nvPr>
            <p:ph type="title"/>
          </p:nvPr>
        </p:nvSpPr>
        <p:spPr>
          <a:xfrm>
            <a:off x="7776" y="0"/>
            <a:ext cx="10515600" cy="681037"/>
          </a:xfrm>
        </p:spPr>
        <p:txBody>
          <a:bodyPr>
            <a:normAutofit fontScale="90000"/>
          </a:bodyPr>
          <a:lstStyle/>
          <a:p>
            <a:r>
              <a:rPr lang="en-US" b="1" dirty="0"/>
              <a:t>Reset Domain Crossing (RDC)</a:t>
            </a:r>
          </a:p>
        </p:txBody>
      </p:sp>
      <p:sp>
        <p:nvSpPr>
          <p:cNvPr id="3" name="Content Placeholder 2">
            <a:extLst>
              <a:ext uri="{FF2B5EF4-FFF2-40B4-BE49-F238E27FC236}">
                <a16:creationId xmlns:a16="http://schemas.microsoft.com/office/drawing/2014/main" id="{C72A1E55-014D-AA89-FFE4-0AA549C0B93C}"/>
              </a:ext>
            </a:extLst>
          </p:cNvPr>
          <p:cNvSpPr>
            <a:spLocks noGrp="1"/>
          </p:cNvSpPr>
          <p:nvPr>
            <p:ph idx="1"/>
          </p:nvPr>
        </p:nvSpPr>
        <p:spPr>
          <a:xfrm>
            <a:off x="73090" y="681037"/>
            <a:ext cx="10515600" cy="681037"/>
          </a:xfrm>
        </p:spPr>
        <p:txBody>
          <a:bodyPr>
            <a:normAutofit/>
          </a:bodyPr>
          <a:lstStyle/>
          <a:p>
            <a:r>
              <a:rPr lang="en-US" sz="2000" dirty="0"/>
              <a:t>Notice that Reset Recovery time and Reset removal time only comes into picture when reset is de-asserted as for the asynchronous clock reset removal happens synchronously with clock.</a:t>
            </a:r>
          </a:p>
        </p:txBody>
      </p:sp>
      <p:pic>
        <p:nvPicPr>
          <p:cNvPr id="5" name="Picture 4">
            <a:extLst>
              <a:ext uri="{FF2B5EF4-FFF2-40B4-BE49-F238E27FC236}">
                <a16:creationId xmlns:a16="http://schemas.microsoft.com/office/drawing/2014/main" id="{3313BB01-9428-AED8-CBCC-0FC6ADC5D8D4}"/>
              </a:ext>
            </a:extLst>
          </p:cNvPr>
          <p:cNvPicPr>
            <a:picLocks noChangeAspect="1"/>
          </p:cNvPicPr>
          <p:nvPr/>
        </p:nvPicPr>
        <p:blipFill>
          <a:blip r:embed="rId2"/>
          <a:stretch>
            <a:fillRect/>
          </a:stretch>
        </p:blipFill>
        <p:spPr>
          <a:xfrm>
            <a:off x="274039" y="1362074"/>
            <a:ext cx="4701947" cy="2834886"/>
          </a:xfrm>
          <a:prstGeom prst="rect">
            <a:avLst/>
          </a:prstGeom>
        </p:spPr>
      </p:pic>
      <p:sp>
        <p:nvSpPr>
          <p:cNvPr id="6" name="TextBox 5">
            <a:extLst>
              <a:ext uri="{FF2B5EF4-FFF2-40B4-BE49-F238E27FC236}">
                <a16:creationId xmlns:a16="http://schemas.microsoft.com/office/drawing/2014/main" id="{559C8BB5-BF22-394E-6235-0C418FB9895C}"/>
              </a:ext>
            </a:extLst>
          </p:cNvPr>
          <p:cNvSpPr txBox="1"/>
          <p:nvPr/>
        </p:nvSpPr>
        <p:spPr>
          <a:xfrm>
            <a:off x="5570375" y="1719945"/>
            <a:ext cx="6173755" cy="646331"/>
          </a:xfrm>
          <a:prstGeom prst="rect">
            <a:avLst/>
          </a:prstGeom>
          <a:noFill/>
        </p:spPr>
        <p:txBody>
          <a:bodyPr wrap="square" rtlCol="0">
            <a:spAutoFit/>
          </a:bodyPr>
          <a:lstStyle/>
          <a:p>
            <a:r>
              <a:rPr lang="en-US" dirty="0"/>
              <a:t>Data is crossing the boundary from one reset domain to another domain</a:t>
            </a:r>
          </a:p>
        </p:txBody>
      </p:sp>
      <p:pic>
        <p:nvPicPr>
          <p:cNvPr id="8" name="Picture 7">
            <a:extLst>
              <a:ext uri="{FF2B5EF4-FFF2-40B4-BE49-F238E27FC236}">
                <a16:creationId xmlns:a16="http://schemas.microsoft.com/office/drawing/2014/main" id="{8CB5ABCF-ECDA-A1E9-AD03-A6B112044949}"/>
              </a:ext>
            </a:extLst>
          </p:cNvPr>
          <p:cNvPicPr>
            <a:picLocks noChangeAspect="1"/>
          </p:cNvPicPr>
          <p:nvPr/>
        </p:nvPicPr>
        <p:blipFill>
          <a:blip r:embed="rId3"/>
          <a:stretch>
            <a:fillRect/>
          </a:stretch>
        </p:blipFill>
        <p:spPr>
          <a:xfrm>
            <a:off x="5851911" y="2779517"/>
            <a:ext cx="4671465" cy="2857748"/>
          </a:xfrm>
          <a:prstGeom prst="rect">
            <a:avLst/>
          </a:prstGeom>
        </p:spPr>
      </p:pic>
    </p:spTree>
    <p:extLst>
      <p:ext uri="{BB962C8B-B14F-4D97-AF65-F5344CB8AC3E}">
        <p14:creationId xmlns:p14="http://schemas.microsoft.com/office/powerpoint/2010/main" val="3324316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800C0-5B27-9562-986C-38C95033D743}"/>
              </a:ext>
            </a:extLst>
          </p:cNvPr>
          <p:cNvSpPr>
            <a:spLocks noGrp="1"/>
          </p:cNvSpPr>
          <p:nvPr>
            <p:ph type="title"/>
          </p:nvPr>
        </p:nvSpPr>
        <p:spPr>
          <a:xfrm>
            <a:off x="0" y="0"/>
            <a:ext cx="10515600" cy="559837"/>
          </a:xfrm>
        </p:spPr>
        <p:txBody>
          <a:bodyPr>
            <a:normAutofit fontScale="90000"/>
          </a:bodyPr>
          <a:lstStyle/>
          <a:p>
            <a:r>
              <a:rPr lang="en-US" dirty="0"/>
              <a:t>Reset Domain Crossing </a:t>
            </a:r>
          </a:p>
        </p:txBody>
      </p:sp>
      <p:pic>
        <p:nvPicPr>
          <p:cNvPr id="5" name="Picture 4">
            <a:extLst>
              <a:ext uri="{FF2B5EF4-FFF2-40B4-BE49-F238E27FC236}">
                <a16:creationId xmlns:a16="http://schemas.microsoft.com/office/drawing/2014/main" id="{5843797D-0FD0-384F-B92A-00A011B68DC2}"/>
              </a:ext>
            </a:extLst>
          </p:cNvPr>
          <p:cNvPicPr>
            <a:picLocks noChangeAspect="1"/>
          </p:cNvPicPr>
          <p:nvPr/>
        </p:nvPicPr>
        <p:blipFill>
          <a:blip r:embed="rId2"/>
          <a:stretch>
            <a:fillRect/>
          </a:stretch>
        </p:blipFill>
        <p:spPr>
          <a:xfrm>
            <a:off x="98613" y="625550"/>
            <a:ext cx="5159187" cy="3330229"/>
          </a:xfrm>
          <a:prstGeom prst="rect">
            <a:avLst/>
          </a:prstGeom>
        </p:spPr>
      </p:pic>
      <p:sp>
        <p:nvSpPr>
          <p:cNvPr id="6" name="TextBox 5">
            <a:extLst>
              <a:ext uri="{FF2B5EF4-FFF2-40B4-BE49-F238E27FC236}">
                <a16:creationId xmlns:a16="http://schemas.microsoft.com/office/drawing/2014/main" id="{12043DCC-C43C-8BF3-F711-2568BCDE441D}"/>
              </a:ext>
            </a:extLst>
          </p:cNvPr>
          <p:cNvSpPr txBox="1"/>
          <p:nvPr/>
        </p:nvSpPr>
        <p:spPr>
          <a:xfrm>
            <a:off x="5803640" y="559837"/>
            <a:ext cx="6111551" cy="1477328"/>
          </a:xfrm>
          <a:prstGeom prst="rect">
            <a:avLst/>
          </a:prstGeom>
          <a:noFill/>
        </p:spPr>
        <p:txBody>
          <a:bodyPr wrap="square" rtlCol="0">
            <a:spAutoFit/>
          </a:bodyPr>
          <a:lstStyle/>
          <a:p>
            <a:r>
              <a:rPr lang="en-US" dirty="0"/>
              <a:t>RDC is very difficult to catch as compared to CDC. There are various methods to check it</a:t>
            </a:r>
          </a:p>
          <a:p>
            <a:endParaRPr lang="en-US" dirty="0"/>
          </a:p>
          <a:p>
            <a:r>
              <a:rPr lang="en-US" dirty="0"/>
              <a:t>1) RTL Fix – Notice how we can use double synchronizer in between two reset domains (same like CDC)</a:t>
            </a:r>
          </a:p>
        </p:txBody>
      </p:sp>
      <p:pic>
        <p:nvPicPr>
          <p:cNvPr id="8" name="Picture 7">
            <a:extLst>
              <a:ext uri="{FF2B5EF4-FFF2-40B4-BE49-F238E27FC236}">
                <a16:creationId xmlns:a16="http://schemas.microsoft.com/office/drawing/2014/main" id="{CCAD0DCF-7294-3065-C52C-068901F7B832}"/>
              </a:ext>
            </a:extLst>
          </p:cNvPr>
          <p:cNvPicPr>
            <a:picLocks noChangeAspect="1"/>
          </p:cNvPicPr>
          <p:nvPr/>
        </p:nvPicPr>
        <p:blipFill>
          <a:blip r:embed="rId3"/>
          <a:stretch>
            <a:fillRect/>
          </a:stretch>
        </p:blipFill>
        <p:spPr>
          <a:xfrm>
            <a:off x="5896946" y="2037164"/>
            <a:ext cx="4870581" cy="3570533"/>
          </a:xfrm>
          <a:prstGeom prst="rect">
            <a:avLst/>
          </a:prstGeom>
        </p:spPr>
      </p:pic>
    </p:spTree>
    <p:extLst>
      <p:ext uri="{BB962C8B-B14F-4D97-AF65-F5344CB8AC3E}">
        <p14:creationId xmlns:p14="http://schemas.microsoft.com/office/powerpoint/2010/main" val="3809656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800C0-5B27-9562-986C-38C95033D743}"/>
              </a:ext>
            </a:extLst>
          </p:cNvPr>
          <p:cNvSpPr>
            <a:spLocks noGrp="1"/>
          </p:cNvSpPr>
          <p:nvPr>
            <p:ph type="title"/>
          </p:nvPr>
        </p:nvSpPr>
        <p:spPr>
          <a:xfrm>
            <a:off x="0" y="0"/>
            <a:ext cx="10515600" cy="559837"/>
          </a:xfrm>
        </p:spPr>
        <p:txBody>
          <a:bodyPr>
            <a:normAutofit fontScale="90000"/>
          </a:bodyPr>
          <a:lstStyle/>
          <a:p>
            <a:r>
              <a:rPr lang="en-US" dirty="0"/>
              <a:t>Reset Domain Crossing </a:t>
            </a:r>
          </a:p>
        </p:txBody>
      </p:sp>
      <p:sp>
        <p:nvSpPr>
          <p:cNvPr id="3" name="TextBox 2">
            <a:extLst>
              <a:ext uri="{FF2B5EF4-FFF2-40B4-BE49-F238E27FC236}">
                <a16:creationId xmlns:a16="http://schemas.microsoft.com/office/drawing/2014/main" id="{8A47EFA3-54BC-84AA-2CDC-E0765533BE5B}"/>
              </a:ext>
            </a:extLst>
          </p:cNvPr>
          <p:cNvSpPr txBox="1"/>
          <p:nvPr/>
        </p:nvSpPr>
        <p:spPr>
          <a:xfrm>
            <a:off x="83974" y="699796"/>
            <a:ext cx="6391471" cy="5078313"/>
          </a:xfrm>
          <a:prstGeom prst="rect">
            <a:avLst/>
          </a:prstGeom>
          <a:noFill/>
        </p:spPr>
        <p:txBody>
          <a:bodyPr wrap="square" rtlCol="0">
            <a:spAutoFit/>
          </a:bodyPr>
          <a:lstStyle/>
          <a:p>
            <a:r>
              <a:rPr lang="en-US" dirty="0"/>
              <a:t>2. Reset ordering</a:t>
            </a:r>
          </a:p>
          <a:p>
            <a:endParaRPr lang="en-US" dirty="0"/>
          </a:p>
          <a:p>
            <a:r>
              <a:rPr lang="en-US" dirty="0"/>
              <a:t>Notice that issue happens when reset2 is de-asserted and reset1 is asserted.</a:t>
            </a:r>
          </a:p>
          <a:p>
            <a:endParaRPr lang="en-US" dirty="0"/>
          </a:p>
          <a:p>
            <a:r>
              <a:rPr lang="en-US" dirty="0"/>
              <a:t>Hence in this method we will ensure that reset2 is asserted when reset1 is asserted hence even if the output from FF1 is in metastable state it doesn’t matter as FF2 is in the reset state. </a:t>
            </a:r>
          </a:p>
          <a:p>
            <a:endParaRPr lang="en-US" dirty="0"/>
          </a:p>
          <a:p>
            <a:r>
              <a:rPr lang="en-US" dirty="0"/>
              <a:t>3. Clock Gating</a:t>
            </a:r>
          </a:p>
          <a:p>
            <a:endParaRPr lang="en-US" dirty="0"/>
          </a:p>
          <a:p>
            <a:r>
              <a:rPr lang="en-US" dirty="0"/>
              <a:t>In this method when the reset1 is de-asserted you gate the clock2 and does not allow the data to be sampled when it might go to metastable state.</a:t>
            </a:r>
          </a:p>
          <a:p>
            <a:endParaRPr lang="en-US" dirty="0"/>
          </a:p>
          <a:p>
            <a:r>
              <a:rPr lang="en-US" dirty="0"/>
              <a:t>4. Waiver/ Constraints</a:t>
            </a:r>
          </a:p>
          <a:p>
            <a:endParaRPr lang="en-US" dirty="0"/>
          </a:p>
          <a:p>
            <a:r>
              <a:rPr lang="en-US" dirty="0"/>
              <a:t>Waive the failures using constraints in spyglass.</a:t>
            </a:r>
          </a:p>
        </p:txBody>
      </p:sp>
      <p:pic>
        <p:nvPicPr>
          <p:cNvPr id="7" name="Picture 6">
            <a:extLst>
              <a:ext uri="{FF2B5EF4-FFF2-40B4-BE49-F238E27FC236}">
                <a16:creationId xmlns:a16="http://schemas.microsoft.com/office/drawing/2014/main" id="{B8738810-9424-021F-63C4-40B17498FCE5}"/>
              </a:ext>
            </a:extLst>
          </p:cNvPr>
          <p:cNvPicPr>
            <a:picLocks noChangeAspect="1"/>
          </p:cNvPicPr>
          <p:nvPr/>
        </p:nvPicPr>
        <p:blipFill>
          <a:blip r:embed="rId2"/>
          <a:stretch>
            <a:fillRect/>
          </a:stretch>
        </p:blipFill>
        <p:spPr>
          <a:xfrm>
            <a:off x="6790513" y="301890"/>
            <a:ext cx="5001505" cy="2977262"/>
          </a:xfrm>
          <a:prstGeom prst="rect">
            <a:avLst/>
          </a:prstGeom>
        </p:spPr>
      </p:pic>
      <p:pic>
        <p:nvPicPr>
          <p:cNvPr id="10" name="Picture 9">
            <a:extLst>
              <a:ext uri="{FF2B5EF4-FFF2-40B4-BE49-F238E27FC236}">
                <a16:creationId xmlns:a16="http://schemas.microsoft.com/office/drawing/2014/main" id="{A5674FB6-9BE7-408E-A6EF-D49CEEC54B13}"/>
              </a:ext>
            </a:extLst>
          </p:cNvPr>
          <p:cNvPicPr>
            <a:picLocks noChangeAspect="1"/>
          </p:cNvPicPr>
          <p:nvPr/>
        </p:nvPicPr>
        <p:blipFill>
          <a:blip r:embed="rId3"/>
          <a:stretch>
            <a:fillRect/>
          </a:stretch>
        </p:blipFill>
        <p:spPr>
          <a:xfrm>
            <a:off x="6790513" y="3373015"/>
            <a:ext cx="5001504" cy="3172759"/>
          </a:xfrm>
          <a:prstGeom prst="rect">
            <a:avLst/>
          </a:prstGeom>
        </p:spPr>
      </p:pic>
    </p:spTree>
    <p:extLst>
      <p:ext uri="{BB962C8B-B14F-4D97-AF65-F5344CB8AC3E}">
        <p14:creationId xmlns:p14="http://schemas.microsoft.com/office/powerpoint/2010/main" val="1759481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78AE-F519-7EE0-A804-B81E7CEBA9CA}"/>
              </a:ext>
            </a:extLst>
          </p:cNvPr>
          <p:cNvSpPr>
            <a:spLocks noGrp="1"/>
          </p:cNvSpPr>
          <p:nvPr>
            <p:ph type="title"/>
          </p:nvPr>
        </p:nvSpPr>
        <p:spPr>
          <a:xfrm>
            <a:off x="0" y="0"/>
            <a:ext cx="10515600" cy="681037"/>
          </a:xfrm>
        </p:spPr>
        <p:txBody>
          <a:bodyPr>
            <a:normAutofit fontScale="90000"/>
          </a:bodyPr>
          <a:lstStyle/>
          <a:p>
            <a:r>
              <a:rPr lang="en-US" dirty="0"/>
              <a:t>Clock Gating </a:t>
            </a:r>
          </a:p>
        </p:txBody>
      </p:sp>
      <p:pic>
        <p:nvPicPr>
          <p:cNvPr id="5" name="Picture 4">
            <a:extLst>
              <a:ext uri="{FF2B5EF4-FFF2-40B4-BE49-F238E27FC236}">
                <a16:creationId xmlns:a16="http://schemas.microsoft.com/office/drawing/2014/main" id="{CAD54DAC-F8BB-0FD3-F372-43C8553D15AD}"/>
              </a:ext>
            </a:extLst>
          </p:cNvPr>
          <p:cNvPicPr>
            <a:picLocks noChangeAspect="1"/>
          </p:cNvPicPr>
          <p:nvPr/>
        </p:nvPicPr>
        <p:blipFill>
          <a:blip r:embed="rId2"/>
          <a:stretch>
            <a:fillRect/>
          </a:stretch>
        </p:blipFill>
        <p:spPr>
          <a:xfrm>
            <a:off x="6493653" y="681037"/>
            <a:ext cx="5082980" cy="3017782"/>
          </a:xfrm>
          <a:prstGeom prst="rect">
            <a:avLst/>
          </a:prstGeom>
        </p:spPr>
      </p:pic>
      <p:sp>
        <p:nvSpPr>
          <p:cNvPr id="7" name="TextBox 6">
            <a:extLst>
              <a:ext uri="{FF2B5EF4-FFF2-40B4-BE49-F238E27FC236}">
                <a16:creationId xmlns:a16="http://schemas.microsoft.com/office/drawing/2014/main" id="{E95CB077-B2FA-8EB1-8229-601742C388E3}"/>
              </a:ext>
            </a:extLst>
          </p:cNvPr>
          <p:cNvSpPr txBox="1"/>
          <p:nvPr/>
        </p:nvSpPr>
        <p:spPr>
          <a:xfrm>
            <a:off x="111967" y="681037"/>
            <a:ext cx="598403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Clock gating is used to switch off the blocks and save power because we know that Dynamic Power is proportional to (</a:t>
            </a:r>
            <a:r>
              <a:rPr lang="en-US" dirty="0" err="1"/>
              <a:t>switching_activity</a:t>
            </a:r>
            <a:r>
              <a:rPr lang="en-US" dirty="0"/>
              <a:t>)(C.VDD^2.F).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Notice that the clock gating techniques shown using an AND gate is not helpful in the actual designs as it chops off the clock signals at the ends and creates glitches signal.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Overcome this scenario we use latch based clock gating techniques.</a:t>
            </a:r>
          </a:p>
        </p:txBody>
      </p:sp>
      <p:sp>
        <p:nvSpPr>
          <p:cNvPr id="9" name="TextBox 8">
            <a:extLst>
              <a:ext uri="{FF2B5EF4-FFF2-40B4-BE49-F238E27FC236}">
                <a16:creationId xmlns:a16="http://schemas.microsoft.com/office/drawing/2014/main" id="{3DD3854E-4991-E243-1AEC-ACE46190C897}"/>
              </a:ext>
            </a:extLst>
          </p:cNvPr>
          <p:cNvSpPr txBox="1"/>
          <p:nvPr/>
        </p:nvSpPr>
        <p:spPr>
          <a:xfrm>
            <a:off x="288797" y="4622060"/>
            <a:ext cx="6204856" cy="923330"/>
          </a:xfrm>
          <a:prstGeom prst="rect">
            <a:avLst/>
          </a:prstGeom>
          <a:noFill/>
        </p:spPr>
        <p:txBody>
          <a:bodyPr wrap="square">
            <a:spAutoFit/>
          </a:bodyPr>
          <a:lstStyle/>
          <a:p>
            <a:r>
              <a:rPr lang="en-US" dirty="0">
                <a:hlinkClick r:id="rId3"/>
              </a:rPr>
              <a:t>https://www.youtube.com/watch?v=de5iH6CHr8E&amp;list=PLxJxAeXlg414fp3qr98W4CR9cw1UT6avn&amp;index=1</a:t>
            </a:r>
            <a:endParaRPr lang="en-US" dirty="0"/>
          </a:p>
          <a:p>
            <a:endParaRPr lang="en-US" dirty="0"/>
          </a:p>
        </p:txBody>
      </p:sp>
    </p:spTree>
    <p:extLst>
      <p:ext uri="{BB962C8B-B14F-4D97-AF65-F5344CB8AC3E}">
        <p14:creationId xmlns:p14="http://schemas.microsoft.com/office/powerpoint/2010/main" val="2893202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0D07-FFBE-DA3B-B20B-7DBFDDE68FD1}"/>
              </a:ext>
            </a:extLst>
          </p:cNvPr>
          <p:cNvSpPr>
            <a:spLocks noGrp="1"/>
          </p:cNvSpPr>
          <p:nvPr>
            <p:ph type="title"/>
          </p:nvPr>
        </p:nvSpPr>
        <p:spPr>
          <a:xfrm>
            <a:off x="0" y="0"/>
            <a:ext cx="10515600" cy="774441"/>
          </a:xfrm>
        </p:spPr>
        <p:txBody>
          <a:bodyPr/>
          <a:lstStyle/>
          <a:p>
            <a:r>
              <a:rPr lang="en-US" dirty="0"/>
              <a:t>Latch Based Integrated Clock Gating</a:t>
            </a:r>
          </a:p>
        </p:txBody>
      </p:sp>
      <p:pic>
        <p:nvPicPr>
          <p:cNvPr id="5" name="Content Placeholder 4">
            <a:extLst>
              <a:ext uri="{FF2B5EF4-FFF2-40B4-BE49-F238E27FC236}">
                <a16:creationId xmlns:a16="http://schemas.microsoft.com/office/drawing/2014/main" id="{622B62C2-7DAB-17ED-F94F-34F90AAB042C}"/>
              </a:ext>
            </a:extLst>
          </p:cNvPr>
          <p:cNvPicPr>
            <a:picLocks noGrp="1" noChangeAspect="1"/>
          </p:cNvPicPr>
          <p:nvPr>
            <p:ph idx="1"/>
          </p:nvPr>
        </p:nvPicPr>
        <p:blipFill>
          <a:blip r:embed="rId2"/>
          <a:stretch>
            <a:fillRect/>
          </a:stretch>
        </p:blipFill>
        <p:spPr>
          <a:xfrm>
            <a:off x="7157634" y="774441"/>
            <a:ext cx="4389500" cy="2751058"/>
          </a:xfrm>
        </p:spPr>
      </p:pic>
      <p:sp>
        <p:nvSpPr>
          <p:cNvPr id="6" name="TextBox 5">
            <a:extLst>
              <a:ext uri="{FF2B5EF4-FFF2-40B4-BE49-F238E27FC236}">
                <a16:creationId xmlns:a16="http://schemas.microsoft.com/office/drawing/2014/main" id="{09B9F260-FDFD-5A23-623B-394A0A03A08C}"/>
              </a:ext>
            </a:extLst>
          </p:cNvPr>
          <p:cNvSpPr txBox="1"/>
          <p:nvPr/>
        </p:nvSpPr>
        <p:spPr>
          <a:xfrm>
            <a:off x="214604" y="942392"/>
            <a:ext cx="630749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As the AND gate clock gating is prone to clock chopping Integrated clock gating ensures that only full clock pulse are captured by forcing the enable signal to toggle only during clock edge with the help of a latch.</a:t>
            </a:r>
          </a:p>
        </p:txBody>
      </p:sp>
      <p:pic>
        <p:nvPicPr>
          <p:cNvPr id="8" name="Picture 7">
            <a:extLst>
              <a:ext uri="{FF2B5EF4-FFF2-40B4-BE49-F238E27FC236}">
                <a16:creationId xmlns:a16="http://schemas.microsoft.com/office/drawing/2014/main" id="{ECBD5B8B-5D08-E661-3B39-20B42FD0FBC9}"/>
              </a:ext>
            </a:extLst>
          </p:cNvPr>
          <p:cNvPicPr>
            <a:picLocks noChangeAspect="1"/>
          </p:cNvPicPr>
          <p:nvPr/>
        </p:nvPicPr>
        <p:blipFill>
          <a:blip r:embed="rId3"/>
          <a:stretch>
            <a:fillRect/>
          </a:stretch>
        </p:blipFill>
        <p:spPr>
          <a:xfrm>
            <a:off x="441543" y="2310672"/>
            <a:ext cx="4816257" cy="2674852"/>
          </a:xfrm>
          <a:prstGeom prst="rect">
            <a:avLst/>
          </a:prstGeom>
        </p:spPr>
      </p:pic>
      <p:pic>
        <p:nvPicPr>
          <p:cNvPr id="10" name="Picture 9">
            <a:extLst>
              <a:ext uri="{FF2B5EF4-FFF2-40B4-BE49-F238E27FC236}">
                <a16:creationId xmlns:a16="http://schemas.microsoft.com/office/drawing/2014/main" id="{2061FE48-A6FF-6C47-666D-67F65EED68D3}"/>
              </a:ext>
            </a:extLst>
          </p:cNvPr>
          <p:cNvPicPr>
            <a:picLocks noChangeAspect="1"/>
          </p:cNvPicPr>
          <p:nvPr/>
        </p:nvPicPr>
        <p:blipFill>
          <a:blip r:embed="rId4"/>
          <a:stretch>
            <a:fillRect/>
          </a:stretch>
        </p:blipFill>
        <p:spPr>
          <a:xfrm>
            <a:off x="7371012" y="3832588"/>
            <a:ext cx="3962743" cy="2682472"/>
          </a:xfrm>
          <a:prstGeom prst="rect">
            <a:avLst/>
          </a:prstGeom>
        </p:spPr>
      </p:pic>
    </p:spTree>
    <p:extLst>
      <p:ext uri="{BB962C8B-B14F-4D97-AF65-F5344CB8AC3E}">
        <p14:creationId xmlns:p14="http://schemas.microsoft.com/office/powerpoint/2010/main" val="4107188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9315-6A02-1B83-CAA4-B12595FD45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33BBDD-6273-C5CE-7668-F009CC9CF21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692F5B-ACA9-4229-34EE-ACC079F78D9E}"/>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2B98CE2-6783-618F-ABD1-B544661F905D}"/>
              </a:ext>
            </a:extLst>
          </p:cNvPr>
          <p:cNvSpPr txBox="1"/>
          <p:nvPr/>
        </p:nvSpPr>
        <p:spPr>
          <a:xfrm>
            <a:off x="3387256" y="3349487"/>
            <a:ext cx="6806317" cy="369332"/>
          </a:xfrm>
          <a:prstGeom prst="rect">
            <a:avLst/>
          </a:prstGeom>
          <a:noFill/>
        </p:spPr>
        <p:txBody>
          <a:bodyPr wrap="square" rtlCol="0">
            <a:spAutoFit/>
          </a:bodyPr>
          <a:lstStyle/>
          <a:p>
            <a:r>
              <a:rPr lang="en-US" b="1" dirty="0"/>
              <a:t>Ac_glitch03 is having comb logic at the end of the transmitting side.</a:t>
            </a:r>
          </a:p>
        </p:txBody>
      </p:sp>
    </p:spTree>
    <p:extLst>
      <p:ext uri="{BB962C8B-B14F-4D97-AF65-F5344CB8AC3E}">
        <p14:creationId xmlns:p14="http://schemas.microsoft.com/office/powerpoint/2010/main" val="4065455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A64D-72C8-B536-2EF0-F861AE3F6B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EE2287-86EC-1408-05DD-73A65D82E7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7A916A0-B369-90DC-D13A-DD663C01F0E6}"/>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9F04FF6-52B6-A944-1E2D-F442A95D3D12}"/>
              </a:ext>
            </a:extLst>
          </p:cNvPr>
          <p:cNvSpPr txBox="1"/>
          <p:nvPr/>
        </p:nvSpPr>
        <p:spPr>
          <a:xfrm>
            <a:off x="7735077" y="1690688"/>
            <a:ext cx="4170784" cy="646331"/>
          </a:xfrm>
          <a:prstGeom prst="rect">
            <a:avLst/>
          </a:prstGeom>
          <a:noFill/>
        </p:spPr>
        <p:txBody>
          <a:bodyPr wrap="square" rtlCol="0">
            <a:spAutoFit/>
          </a:bodyPr>
          <a:lstStyle/>
          <a:p>
            <a:r>
              <a:rPr lang="en-US" dirty="0">
                <a:solidFill>
                  <a:schemeClr val="bg1"/>
                </a:solidFill>
              </a:rPr>
              <a:t>Unregistered SINGLE BIT data going from one clock domain to another</a:t>
            </a:r>
          </a:p>
        </p:txBody>
      </p:sp>
    </p:spTree>
    <p:extLst>
      <p:ext uri="{BB962C8B-B14F-4D97-AF65-F5344CB8AC3E}">
        <p14:creationId xmlns:p14="http://schemas.microsoft.com/office/powerpoint/2010/main" val="2137155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8FC2-72C6-39CA-160C-366A5FE1ED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EE3194-8907-C49F-25A9-B74140EAA1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57E71C-1618-6C05-46D5-4FB4C5B858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8768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D67B-9901-32B8-3F17-917EF20FF2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C9091B-94EB-0792-FEE5-C634E8A76D5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5F4658-0512-2E10-9E87-597FC57F9C2E}"/>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7DBA19-AD10-9B80-9909-B158D8D30BA8}"/>
              </a:ext>
            </a:extLst>
          </p:cNvPr>
          <p:cNvSpPr txBox="1"/>
          <p:nvPr/>
        </p:nvSpPr>
        <p:spPr>
          <a:xfrm>
            <a:off x="7602116" y="2158120"/>
            <a:ext cx="4170784" cy="646331"/>
          </a:xfrm>
          <a:prstGeom prst="rect">
            <a:avLst/>
          </a:prstGeom>
          <a:noFill/>
        </p:spPr>
        <p:txBody>
          <a:bodyPr wrap="square" rtlCol="0">
            <a:spAutoFit/>
          </a:bodyPr>
          <a:lstStyle/>
          <a:p>
            <a:r>
              <a:rPr lang="en-US" dirty="0">
                <a:solidFill>
                  <a:schemeClr val="bg1"/>
                </a:solidFill>
              </a:rPr>
              <a:t>Unregistered MULTI BIT data going from one clock domain to another</a:t>
            </a:r>
          </a:p>
        </p:txBody>
      </p:sp>
    </p:spTree>
    <p:extLst>
      <p:ext uri="{BB962C8B-B14F-4D97-AF65-F5344CB8AC3E}">
        <p14:creationId xmlns:p14="http://schemas.microsoft.com/office/powerpoint/2010/main" val="32054593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59F2E-5842-C514-E340-71D281642D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F55569-8DCB-2C19-7310-CF1FD7D0835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FA93AFE-8D87-C071-4F7D-D63187F26D14}"/>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747E6A0-B75E-61DA-E2F7-BF51DCBF166A}"/>
              </a:ext>
            </a:extLst>
          </p:cNvPr>
          <p:cNvSpPr txBox="1"/>
          <p:nvPr/>
        </p:nvSpPr>
        <p:spPr>
          <a:xfrm>
            <a:off x="7602116" y="1262521"/>
            <a:ext cx="4170784" cy="923330"/>
          </a:xfrm>
          <a:prstGeom prst="rect">
            <a:avLst/>
          </a:prstGeom>
          <a:noFill/>
        </p:spPr>
        <p:txBody>
          <a:bodyPr wrap="square" rtlCol="0">
            <a:spAutoFit/>
          </a:bodyPr>
          <a:lstStyle/>
          <a:p>
            <a:r>
              <a:rPr lang="en-US" dirty="0">
                <a:solidFill>
                  <a:schemeClr val="bg1"/>
                </a:solidFill>
              </a:rPr>
              <a:t>Using a synchronizer for select signal of Mux to register when the correct MULTI BIT data is available</a:t>
            </a:r>
          </a:p>
        </p:txBody>
      </p:sp>
      <p:pic>
        <p:nvPicPr>
          <p:cNvPr id="7" name="Content Placeholder 4">
            <a:extLst>
              <a:ext uri="{FF2B5EF4-FFF2-40B4-BE49-F238E27FC236}">
                <a16:creationId xmlns:a16="http://schemas.microsoft.com/office/drawing/2014/main" id="{0A98DF49-EB19-D6F7-58C1-3445AEDFB1E2}"/>
              </a:ext>
            </a:extLst>
          </p:cNvPr>
          <p:cNvPicPr>
            <a:picLocks noChangeAspect="1"/>
          </p:cNvPicPr>
          <p:nvPr/>
        </p:nvPicPr>
        <p:blipFill>
          <a:blip r:embed="rId3"/>
          <a:stretch>
            <a:fillRect/>
          </a:stretch>
        </p:blipFill>
        <p:spPr>
          <a:xfrm>
            <a:off x="8978381" y="2834163"/>
            <a:ext cx="2864691" cy="1994785"/>
          </a:xfrm>
          <a:prstGeom prst="rect">
            <a:avLst/>
          </a:prstGeom>
        </p:spPr>
      </p:pic>
    </p:spTree>
    <p:extLst>
      <p:ext uri="{BB962C8B-B14F-4D97-AF65-F5344CB8AC3E}">
        <p14:creationId xmlns:p14="http://schemas.microsoft.com/office/powerpoint/2010/main" val="319609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35D6-36CA-B5D9-F80F-F666A36F8AA1}"/>
              </a:ext>
            </a:extLst>
          </p:cNvPr>
          <p:cNvSpPr>
            <a:spLocks noGrp="1"/>
          </p:cNvSpPr>
          <p:nvPr>
            <p:ph type="title"/>
          </p:nvPr>
        </p:nvSpPr>
        <p:spPr>
          <a:xfrm>
            <a:off x="186193" y="86595"/>
            <a:ext cx="10515600" cy="1325563"/>
          </a:xfrm>
        </p:spPr>
        <p:txBody>
          <a:bodyPr/>
          <a:lstStyle/>
          <a:p>
            <a:r>
              <a:rPr lang="en-US" dirty="0"/>
              <a:t>Metastability and MTBF</a:t>
            </a:r>
          </a:p>
        </p:txBody>
      </p:sp>
      <p:pic>
        <p:nvPicPr>
          <p:cNvPr id="5" name="Content Placeholder 4">
            <a:extLst>
              <a:ext uri="{FF2B5EF4-FFF2-40B4-BE49-F238E27FC236}">
                <a16:creationId xmlns:a16="http://schemas.microsoft.com/office/drawing/2014/main" id="{B8076F0A-CABA-B81E-311A-54343E67E50A}"/>
              </a:ext>
            </a:extLst>
          </p:cNvPr>
          <p:cNvPicPr>
            <a:picLocks noGrp="1" noChangeAspect="1"/>
          </p:cNvPicPr>
          <p:nvPr>
            <p:ph idx="1"/>
          </p:nvPr>
        </p:nvPicPr>
        <p:blipFill>
          <a:blip r:embed="rId2"/>
          <a:stretch>
            <a:fillRect/>
          </a:stretch>
        </p:blipFill>
        <p:spPr>
          <a:xfrm>
            <a:off x="296356" y="1078204"/>
            <a:ext cx="6605868" cy="4351338"/>
          </a:xfrm>
        </p:spPr>
      </p:pic>
      <p:sp>
        <p:nvSpPr>
          <p:cNvPr id="6" name="TextBox 5">
            <a:extLst>
              <a:ext uri="{FF2B5EF4-FFF2-40B4-BE49-F238E27FC236}">
                <a16:creationId xmlns:a16="http://schemas.microsoft.com/office/drawing/2014/main" id="{EF2DAA6F-6EA5-69B2-93ED-F8AB4443A850}"/>
              </a:ext>
            </a:extLst>
          </p:cNvPr>
          <p:cNvSpPr txBox="1"/>
          <p:nvPr/>
        </p:nvSpPr>
        <p:spPr>
          <a:xfrm>
            <a:off x="405517" y="5828306"/>
            <a:ext cx="9947081" cy="369332"/>
          </a:xfrm>
          <a:prstGeom prst="rect">
            <a:avLst/>
          </a:prstGeom>
          <a:noFill/>
        </p:spPr>
        <p:txBody>
          <a:bodyPr wrap="square" rtlCol="0">
            <a:spAutoFit/>
          </a:bodyPr>
          <a:lstStyle/>
          <a:p>
            <a:r>
              <a:rPr lang="en-US" dirty="0"/>
              <a:t>* MTBF is inversely proportional to frequency of data and frequency of sampling clock </a:t>
            </a:r>
          </a:p>
        </p:txBody>
      </p:sp>
    </p:spTree>
    <p:extLst>
      <p:ext uri="{BB962C8B-B14F-4D97-AF65-F5344CB8AC3E}">
        <p14:creationId xmlns:p14="http://schemas.microsoft.com/office/powerpoint/2010/main" val="2647912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A09F-197F-0332-C6EC-07376ABA03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904BF0-CF00-7624-0EEE-0CB7ACAEBA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DCD5FF-C5CA-4CEF-4F75-16F26DF88D06}"/>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ADF1CCD-ACA0-4F2B-357A-59C65AEF42C2}"/>
              </a:ext>
            </a:extLst>
          </p:cNvPr>
          <p:cNvSpPr txBox="1"/>
          <p:nvPr/>
        </p:nvSpPr>
        <p:spPr>
          <a:xfrm>
            <a:off x="6494106" y="4836006"/>
            <a:ext cx="4170784" cy="2031325"/>
          </a:xfrm>
          <a:prstGeom prst="rect">
            <a:avLst/>
          </a:prstGeom>
          <a:noFill/>
        </p:spPr>
        <p:txBody>
          <a:bodyPr wrap="square" rtlCol="0">
            <a:spAutoFit/>
          </a:bodyPr>
          <a:lstStyle/>
          <a:p>
            <a:r>
              <a:rPr lang="en-US" dirty="0">
                <a:solidFill>
                  <a:schemeClr val="bg1"/>
                </a:solidFill>
              </a:rPr>
              <a:t>Notice that AND gate output from one domain is going directly to other domain. We should always send registered output from one domain to other or else glitch will be propagated to other domain if we send combinational data output to other domain directly</a:t>
            </a:r>
          </a:p>
        </p:txBody>
      </p:sp>
    </p:spTree>
    <p:extLst>
      <p:ext uri="{BB962C8B-B14F-4D97-AF65-F5344CB8AC3E}">
        <p14:creationId xmlns:p14="http://schemas.microsoft.com/office/powerpoint/2010/main" val="71426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E036F-2B70-095E-D65E-F96770F2B1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808F8D-DBBB-AB7F-FF39-3C284120B1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35DB512-3E15-2DA0-9384-3E31D33E73A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8469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B5C70-CFBB-51E2-A5A2-6560AD13EF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3A8AE3-B026-EF6D-7D04-1B7C079120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A568A9-0819-C431-4410-2D063AA00C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7300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A86B-DE2A-514F-AA51-21E4B7D574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E8CA78-83B0-1928-BE39-E1AF5F85BF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E42CCD-2916-A0B8-E7E7-396120323F6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DB96949-D3CA-F486-183E-DF32CC712CD7}"/>
              </a:ext>
            </a:extLst>
          </p:cNvPr>
          <p:cNvSpPr txBox="1"/>
          <p:nvPr/>
        </p:nvSpPr>
        <p:spPr>
          <a:xfrm>
            <a:off x="7856376" y="5433165"/>
            <a:ext cx="4170784" cy="646331"/>
          </a:xfrm>
          <a:prstGeom prst="rect">
            <a:avLst/>
          </a:prstGeom>
          <a:noFill/>
        </p:spPr>
        <p:txBody>
          <a:bodyPr wrap="square" rtlCol="0">
            <a:spAutoFit/>
          </a:bodyPr>
          <a:lstStyle/>
          <a:p>
            <a:r>
              <a:rPr lang="en-US" dirty="0">
                <a:solidFill>
                  <a:schemeClr val="bg1"/>
                </a:solidFill>
              </a:rPr>
              <a:t>Reset is Synchronized by adding 2 stage synchronizers</a:t>
            </a:r>
          </a:p>
        </p:txBody>
      </p:sp>
    </p:spTree>
    <p:extLst>
      <p:ext uri="{BB962C8B-B14F-4D97-AF65-F5344CB8AC3E}">
        <p14:creationId xmlns:p14="http://schemas.microsoft.com/office/powerpoint/2010/main" val="3193209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4D81-4F74-5AEA-766A-0746291659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6CDD64-D96E-6631-2A9F-6389F88A94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1CBE19C-F538-AF0E-8671-3401408A86E5}"/>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E6ACF40-14A6-ADBF-EC55-F4A5221BE4A7}"/>
              </a:ext>
            </a:extLst>
          </p:cNvPr>
          <p:cNvSpPr txBox="1"/>
          <p:nvPr/>
        </p:nvSpPr>
        <p:spPr>
          <a:xfrm>
            <a:off x="298580" y="4009086"/>
            <a:ext cx="3526971" cy="646331"/>
          </a:xfrm>
          <a:prstGeom prst="rect">
            <a:avLst/>
          </a:prstGeom>
          <a:noFill/>
        </p:spPr>
        <p:txBody>
          <a:bodyPr wrap="square" rtlCol="0">
            <a:spAutoFit/>
          </a:bodyPr>
          <a:lstStyle/>
          <a:p>
            <a:r>
              <a:rPr lang="en-US" dirty="0">
                <a:solidFill>
                  <a:schemeClr val="bg1"/>
                </a:solidFill>
              </a:rPr>
              <a:t>Yellow Line shows the convergence of the data signal</a:t>
            </a:r>
          </a:p>
        </p:txBody>
      </p:sp>
    </p:spTree>
    <p:extLst>
      <p:ext uri="{BB962C8B-B14F-4D97-AF65-F5344CB8AC3E}">
        <p14:creationId xmlns:p14="http://schemas.microsoft.com/office/powerpoint/2010/main" val="3683669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2088-418D-C6FD-0A23-F87635C373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9BEDF7-E700-5295-8FE4-4DED9DC03C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329B480-BC47-FB54-8442-1F4640B7A70D}"/>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E7FA848-E4C8-8DA4-6FB1-2B12C6A92C8E}"/>
              </a:ext>
            </a:extLst>
          </p:cNvPr>
          <p:cNvSpPr txBox="1"/>
          <p:nvPr/>
        </p:nvSpPr>
        <p:spPr>
          <a:xfrm>
            <a:off x="289249" y="4108218"/>
            <a:ext cx="4170784" cy="646331"/>
          </a:xfrm>
          <a:prstGeom prst="rect">
            <a:avLst/>
          </a:prstGeom>
          <a:noFill/>
        </p:spPr>
        <p:txBody>
          <a:bodyPr wrap="square" rtlCol="0">
            <a:spAutoFit/>
          </a:bodyPr>
          <a:lstStyle/>
          <a:p>
            <a:r>
              <a:rPr lang="en-US" dirty="0">
                <a:solidFill>
                  <a:schemeClr val="bg1"/>
                </a:solidFill>
              </a:rPr>
              <a:t>Reset should also be synchronized only once. See the blue path</a:t>
            </a:r>
          </a:p>
        </p:txBody>
      </p:sp>
    </p:spTree>
    <p:extLst>
      <p:ext uri="{BB962C8B-B14F-4D97-AF65-F5344CB8AC3E}">
        <p14:creationId xmlns:p14="http://schemas.microsoft.com/office/powerpoint/2010/main" val="16357991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AA4C-9F54-804D-1C28-FD0B72FC4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188C06-14E1-D427-B469-EC0101C7653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AEB067-91C5-1C19-68D8-B2EDE7622190}"/>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BEBCEB2-356A-636B-00A1-02BDCAA71203}"/>
              </a:ext>
            </a:extLst>
          </p:cNvPr>
          <p:cNvSpPr txBox="1"/>
          <p:nvPr/>
        </p:nvSpPr>
        <p:spPr>
          <a:xfrm>
            <a:off x="2332653" y="4834572"/>
            <a:ext cx="7268547" cy="646331"/>
          </a:xfrm>
          <a:prstGeom prst="rect">
            <a:avLst/>
          </a:prstGeom>
          <a:noFill/>
        </p:spPr>
        <p:txBody>
          <a:bodyPr wrap="square" rtlCol="0">
            <a:spAutoFit/>
          </a:bodyPr>
          <a:lstStyle/>
          <a:p>
            <a:r>
              <a:rPr lang="en-US" dirty="0"/>
              <a:t>For CDC we have to provide to the tool RTL, CDC Goals and Design Intent (Which tells the tool which are the separate clock domains)</a:t>
            </a:r>
          </a:p>
        </p:txBody>
      </p:sp>
    </p:spTree>
    <p:extLst>
      <p:ext uri="{BB962C8B-B14F-4D97-AF65-F5344CB8AC3E}">
        <p14:creationId xmlns:p14="http://schemas.microsoft.com/office/powerpoint/2010/main" val="3968393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3FA1A-FBC6-23F8-903B-FC4994F417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F4236B-3843-A972-B3BE-5639FAA3BF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4B91961-ED02-24EF-A7EE-6CCCF37EDB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47736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FF23-6F36-F815-F4F4-E16D2A90E6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82309A-66AE-D446-8030-5FB29CA105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E8DA6FF-FAE3-4440-9F83-EDE6F0F3D2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35959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36473-C314-A71A-3ADF-F5668FEEF4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306BCB-85DD-E2E8-5F35-1608526A2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FC1F2A-DDA8-26F8-8FA5-507EBC3FA5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6758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68CE-701E-EA86-E37E-E42CF7C5E05A}"/>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D6EB19A8-7897-C573-EC90-1D6276B942E0}"/>
              </a:ext>
            </a:extLst>
          </p:cNvPr>
          <p:cNvPicPr>
            <a:picLocks noGrp="1" noChangeAspect="1"/>
          </p:cNvPicPr>
          <p:nvPr>
            <p:ph idx="1"/>
          </p:nvPr>
        </p:nvPicPr>
        <p:blipFill>
          <a:blip r:embed="rId2"/>
          <a:stretch>
            <a:fillRect/>
          </a:stretch>
        </p:blipFill>
        <p:spPr>
          <a:xfrm>
            <a:off x="447803" y="1911726"/>
            <a:ext cx="4752350" cy="2949252"/>
          </a:xfrm>
        </p:spPr>
      </p:pic>
      <p:sp>
        <p:nvSpPr>
          <p:cNvPr id="6" name="TextBox 5">
            <a:extLst>
              <a:ext uri="{FF2B5EF4-FFF2-40B4-BE49-F238E27FC236}">
                <a16:creationId xmlns:a16="http://schemas.microsoft.com/office/drawing/2014/main" id="{8B55F27E-34F1-D79B-3F6A-1748801723ED}"/>
              </a:ext>
            </a:extLst>
          </p:cNvPr>
          <p:cNvSpPr txBox="1"/>
          <p:nvPr/>
        </p:nvSpPr>
        <p:spPr>
          <a:xfrm>
            <a:off x="318052" y="5255812"/>
            <a:ext cx="9199659" cy="923330"/>
          </a:xfrm>
          <a:prstGeom prst="rect">
            <a:avLst/>
          </a:prstGeom>
          <a:noFill/>
        </p:spPr>
        <p:txBody>
          <a:bodyPr wrap="square" rtlCol="0">
            <a:spAutoFit/>
          </a:bodyPr>
          <a:lstStyle/>
          <a:p>
            <a:r>
              <a:rPr lang="en-US" dirty="0"/>
              <a:t>Notice that even if two clocks have same frequency say 100 MHz but if they’re derived from different PLL’s or crystals then they will have phase difference between them and hence they will be counted as Asynchronous Flops only</a:t>
            </a:r>
          </a:p>
        </p:txBody>
      </p:sp>
      <p:pic>
        <p:nvPicPr>
          <p:cNvPr id="8" name="Picture 7">
            <a:extLst>
              <a:ext uri="{FF2B5EF4-FFF2-40B4-BE49-F238E27FC236}">
                <a16:creationId xmlns:a16="http://schemas.microsoft.com/office/drawing/2014/main" id="{2D8F1170-0E75-C89A-3171-B7E85A436AF5}"/>
              </a:ext>
            </a:extLst>
          </p:cNvPr>
          <p:cNvPicPr>
            <a:picLocks noChangeAspect="1"/>
          </p:cNvPicPr>
          <p:nvPr/>
        </p:nvPicPr>
        <p:blipFill>
          <a:blip r:embed="rId3"/>
          <a:stretch>
            <a:fillRect/>
          </a:stretch>
        </p:blipFill>
        <p:spPr>
          <a:xfrm>
            <a:off x="5567902" y="1911726"/>
            <a:ext cx="4915420" cy="2949252"/>
          </a:xfrm>
          <a:prstGeom prst="rect">
            <a:avLst/>
          </a:prstGeom>
        </p:spPr>
      </p:pic>
    </p:spTree>
    <p:extLst>
      <p:ext uri="{BB962C8B-B14F-4D97-AF65-F5344CB8AC3E}">
        <p14:creationId xmlns:p14="http://schemas.microsoft.com/office/powerpoint/2010/main" val="39838118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7455-403F-5BB4-0959-B6B92265C720}"/>
              </a:ext>
            </a:extLst>
          </p:cNvPr>
          <p:cNvSpPr>
            <a:spLocks noGrp="1"/>
          </p:cNvSpPr>
          <p:nvPr>
            <p:ph type="title"/>
          </p:nvPr>
        </p:nvSpPr>
        <p:spPr/>
        <p:txBody>
          <a:bodyPr/>
          <a:lstStyle/>
          <a:p>
            <a:r>
              <a:rPr lang="en-US" dirty="0"/>
              <a:t>Step1: capture all </a:t>
            </a:r>
            <a:r>
              <a:rPr lang="en-US" dirty="0" err="1"/>
              <a:t>clks</a:t>
            </a:r>
            <a:r>
              <a:rPr lang="en-US" dirty="0"/>
              <a:t> and resets</a:t>
            </a:r>
          </a:p>
        </p:txBody>
      </p:sp>
      <p:pic>
        <p:nvPicPr>
          <p:cNvPr id="5" name="Content Placeholder 4">
            <a:extLst>
              <a:ext uri="{FF2B5EF4-FFF2-40B4-BE49-F238E27FC236}">
                <a16:creationId xmlns:a16="http://schemas.microsoft.com/office/drawing/2014/main" id="{C06B3C72-C5FB-0639-18B5-6D959B006ADC}"/>
              </a:ext>
            </a:extLst>
          </p:cNvPr>
          <p:cNvPicPr>
            <a:picLocks noGrp="1" noChangeAspect="1"/>
          </p:cNvPicPr>
          <p:nvPr>
            <p:ph idx="1"/>
          </p:nvPr>
        </p:nvPicPr>
        <p:blipFill>
          <a:blip r:embed="rId2"/>
          <a:stretch>
            <a:fillRect/>
          </a:stretch>
        </p:blipFill>
        <p:spPr>
          <a:xfrm>
            <a:off x="3174491" y="1825625"/>
            <a:ext cx="5843017" cy="4351338"/>
          </a:xfrm>
        </p:spPr>
      </p:pic>
    </p:spTree>
    <p:extLst>
      <p:ext uri="{BB962C8B-B14F-4D97-AF65-F5344CB8AC3E}">
        <p14:creationId xmlns:p14="http://schemas.microsoft.com/office/powerpoint/2010/main" val="2917235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84FA-D498-291A-6C16-ECB0B44D0923}"/>
              </a:ext>
            </a:extLst>
          </p:cNvPr>
          <p:cNvSpPr>
            <a:spLocks noGrp="1"/>
          </p:cNvSpPr>
          <p:nvPr>
            <p:ph type="title"/>
          </p:nvPr>
        </p:nvSpPr>
        <p:spPr/>
        <p:txBody>
          <a:bodyPr>
            <a:normAutofit fontScale="90000"/>
          </a:bodyPr>
          <a:lstStyle/>
          <a:p>
            <a:r>
              <a:rPr lang="en-US" dirty="0"/>
              <a:t>Step2: Write constraints for a custom FIFO structure already defined (but not recognized by tool) in the design</a:t>
            </a:r>
          </a:p>
        </p:txBody>
      </p:sp>
      <p:pic>
        <p:nvPicPr>
          <p:cNvPr id="5" name="Content Placeholder 4">
            <a:extLst>
              <a:ext uri="{FF2B5EF4-FFF2-40B4-BE49-F238E27FC236}">
                <a16:creationId xmlns:a16="http://schemas.microsoft.com/office/drawing/2014/main" id="{A6E76847-C4F9-DF2A-B27E-C122BF4528B5}"/>
              </a:ext>
            </a:extLst>
          </p:cNvPr>
          <p:cNvPicPr>
            <a:picLocks noGrp="1" noChangeAspect="1"/>
          </p:cNvPicPr>
          <p:nvPr>
            <p:ph idx="1"/>
          </p:nvPr>
        </p:nvPicPr>
        <p:blipFill>
          <a:blip r:embed="rId2"/>
          <a:stretch>
            <a:fillRect/>
          </a:stretch>
        </p:blipFill>
        <p:spPr>
          <a:xfrm>
            <a:off x="3230574" y="1825625"/>
            <a:ext cx="5730851" cy="4351338"/>
          </a:xfrm>
        </p:spPr>
      </p:pic>
    </p:spTree>
    <p:extLst>
      <p:ext uri="{BB962C8B-B14F-4D97-AF65-F5344CB8AC3E}">
        <p14:creationId xmlns:p14="http://schemas.microsoft.com/office/powerpoint/2010/main" val="1089860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3F9B-03E7-CE36-1ECD-A505FE9A3CC4}"/>
              </a:ext>
            </a:extLst>
          </p:cNvPr>
          <p:cNvSpPr>
            <a:spLocks noGrp="1"/>
          </p:cNvSpPr>
          <p:nvPr>
            <p:ph type="title"/>
          </p:nvPr>
        </p:nvSpPr>
        <p:spPr/>
        <p:txBody>
          <a:bodyPr/>
          <a:lstStyle/>
          <a:p>
            <a:r>
              <a:rPr lang="en-US" dirty="0"/>
              <a:t>Disable False Handshake protocol synchronizer</a:t>
            </a:r>
          </a:p>
        </p:txBody>
      </p:sp>
      <p:pic>
        <p:nvPicPr>
          <p:cNvPr id="5" name="Content Placeholder 4">
            <a:extLst>
              <a:ext uri="{FF2B5EF4-FFF2-40B4-BE49-F238E27FC236}">
                <a16:creationId xmlns:a16="http://schemas.microsoft.com/office/drawing/2014/main" id="{607A7157-3460-0EE9-7B84-AC4A743FBFF2}"/>
              </a:ext>
            </a:extLst>
          </p:cNvPr>
          <p:cNvPicPr>
            <a:picLocks noGrp="1" noChangeAspect="1"/>
          </p:cNvPicPr>
          <p:nvPr>
            <p:ph idx="1"/>
          </p:nvPr>
        </p:nvPicPr>
        <p:blipFill>
          <a:blip r:embed="rId2"/>
          <a:stretch>
            <a:fillRect/>
          </a:stretch>
        </p:blipFill>
        <p:spPr>
          <a:xfrm>
            <a:off x="3084117" y="1825625"/>
            <a:ext cx="6023765" cy="4351338"/>
          </a:xfrm>
        </p:spPr>
      </p:pic>
    </p:spTree>
    <p:extLst>
      <p:ext uri="{BB962C8B-B14F-4D97-AF65-F5344CB8AC3E}">
        <p14:creationId xmlns:p14="http://schemas.microsoft.com/office/powerpoint/2010/main" val="3060295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6E64-FFA2-467D-187E-D70B84ACA3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C3ECD2-AD53-9401-80E9-E278CCCA3B90}"/>
              </a:ext>
            </a:extLst>
          </p:cNvPr>
          <p:cNvPicPr>
            <a:picLocks noGrp="1" noChangeAspect="1"/>
          </p:cNvPicPr>
          <p:nvPr>
            <p:ph idx="1"/>
          </p:nvPr>
        </p:nvPicPr>
        <p:blipFill>
          <a:blip r:embed="rId2"/>
          <a:stretch>
            <a:fillRect/>
          </a:stretch>
        </p:blipFill>
        <p:spPr>
          <a:xfrm>
            <a:off x="3138852" y="1825625"/>
            <a:ext cx="5914296" cy="4351338"/>
          </a:xfrm>
        </p:spPr>
      </p:pic>
    </p:spTree>
    <p:extLst>
      <p:ext uri="{BB962C8B-B14F-4D97-AF65-F5344CB8AC3E}">
        <p14:creationId xmlns:p14="http://schemas.microsoft.com/office/powerpoint/2010/main" val="1626506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01D6-7A46-E0BF-8B2E-DB6DB94448E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1EAD00-7E55-0E89-08F0-73B42DC08221}"/>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35047035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FBAE-4810-083E-C420-1C2C1ADB30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D146CC-0C3D-C854-8AB5-854EDEE93F7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889682-C99B-7643-4D17-9D77A0E00A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52489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CCED-5857-45CD-69AF-389A96BFBF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1631E5-9146-AF3D-0018-4640888B64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055E61E-9C7C-E55E-AE58-5B5DB9F224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63521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B011F6-C782-5ED0-C48A-20118F5ECDF7}"/>
              </a:ext>
            </a:extLst>
          </p:cNvPr>
          <p:cNvPicPr>
            <a:picLocks noGrp="1" noChangeAspect="1"/>
          </p:cNvPicPr>
          <p:nvPr>
            <p:ph idx="1"/>
          </p:nvPr>
        </p:nvPicPr>
        <p:blipFill>
          <a:blip r:embed="rId2"/>
          <a:stretch>
            <a:fillRect/>
          </a:stretch>
        </p:blipFill>
        <p:spPr>
          <a:xfrm>
            <a:off x="156748" y="220760"/>
            <a:ext cx="7735712" cy="4351338"/>
          </a:xfrm>
        </p:spPr>
      </p:pic>
      <p:sp>
        <p:nvSpPr>
          <p:cNvPr id="6" name="TextBox 5">
            <a:extLst>
              <a:ext uri="{FF2B5EF4-FFF2-40B4-BE49-F238E27FC236}">
                <a16:creationId xmlns:a16="http://schemas.microsoft.com/office/drawing/2014/main" id="{974AA3A6-A7C0-6611-005D-839F4F2CD72F}"/>
              </a:ext>
            </a:extLst>
          </p:cNvPr>
          <p:cNvSpPr txBox="1"/>
          <p:nvPr/>
        </p:nvSpPr>
        <p:spPr>
          <a:xfrm>
            <a:off x="8369559" y="220760"/>
            <a:ext cx="3741576" cy="7017306"/>
          </a:xfrm>
          <a:prstGeom prst="rect">
            <a:avLst/>
          </a:prstGeom>
          <a:noFill/>
        </p:spPr>
        <p:txBody>
          <a:bodyPr wrap="square" rtlCol="0">
            <a:spAutoFit/>
          </a:bodyPr>
          <a:lstStyle/>
          <a:p>
            <a:pPr marL="285750" indent="-285750">
              <a:buFont typeface="Arial" panose="020B0604020202020204" pitchFamily="34" charset="0"/>
              <a:buChar char="•"/>
            </a:pPr>
            <a:r>
              <a:rPr lang="en-US" dirty="0"/>
              <a:t>Waivers will mass all the CDC bugs on that path.</a:t>
            </a:r>
          </a:p>
          <a:p>
            <a:pPr marL="285750" indent="-285750">
              <a:buFont typeface="Arial" panose="020B0604020202020204" pitchFamily="34" charset="0"/>
              <a:buChar char="•"/>
            </a:pPr>
            <a:r>
              <a:rPr lang="en-US" dirty="0"/>
              <a:t>Constraint based CDC are assumptions under which the CDC is checked. Waivers does not have that facility.</a:t>
            </a:r>
          </a:p>
          <a:p>
            <a:pPr marL="285750" indent="-285750">
              <a:buFont typeface="Arial" panose="020B0604020202020204" pitchFamily="34" charset="0"/>
              <a:buChar char="•"/>
            </a:pPr>
            <a:r>
              <a:rPr lang="en-US" dirty="0"/>
              <a:t>Constraints provide flexibility of performing CDC analysis in one particular mode.</a:t>
            </a:r>
          </a:p>
          <a:p>
            <a:pPr marL="285750" indent="-285750">
              <a:buFont typeface="Arial" panose="020B0604020202020204" pitchFamily="34" charset="0"/>
              <a:buChar char="•"/>
            </a:pPr>
            <a:r>
              <a:rPr lang="en-US" dirty="0"/>
              <a:t>Based on the set case analysis(from one mode example checking design w.r.t just one clock) CDC tool will verify statically (CDC analysis).</a:t>
            </a:r>
          </a:p>
          <a:p>
            <a:pPr marL="285750" indent="-285750">
              <a:buFont typeface="Arial" panose="020B0604020202020204" pitchFamily="34" charset="0"/>
              <a:buChar char="•"/>
            </a:pPr>
            <a:r>
              <a:rPr lang="en-US" dirty="0"/>
              <a:t>Now this same constraints can also be used to check design dynamically (functionality check).</a:t>
            </a:r>
          </a:p>
          <a:p>
            <a:pPr marL="285750" indent="-285750">
              <a:buFont typeface="Arial" panose="020B0604020202020204" pitchFamily="34" charset="0"/>
              <a:buChar char="•"/>
            </a:pPr>
            <a:r>
              <a:rPr lang="en-US" dirty="0"/>
              <a:t>Using constraints we can generate assertions (vectors) using </a:t>
            </a:r>
            <a:r>
              <a:rPr lang="en-US" dirty="0" err="1"/>
              <a:t>SpyGlass</a:t>
            </a:r>
            <a:r>
              <a:rPr lang="en-US" dirty="0"/>
              <a:t> which will be applied to our RTL which will further generate a database which can be loaded to the tools like Verdi to check the functionality dynamically.</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D17741B-D87D-C078-633A-EC5CEFD5AAF9}"/>
              </a:ext>
            </a:extLst>
          </p:cNvPr>
          <p:cNvSpPr txBox="1"/>
          <p:nvPr/>
        </p:nvSpPr>
        <p:spPr>
          <a:xfrm>
            <a:off x="233265" y="5103845"/>
            <a:ext cx="7268547" cy="1477328"/>
          </a:xfrm>
          <a:prstGeom prst="rect">
            <a:avLst/>
          </a:prstGeom>
          <a:noFill/>
        </p:spPr>
        <p:txBody>
          <a:bodyPr wrap="square" rtlCol="0">
            <a:spAutoFit/>
          </a:bodyPr>
          <a:lstStyle/>
          <a:p>
            <a:r>
              <a:rPr lang="en-US" dirty="0"/>
              <a:t>Notice that large companies does not perform CDC functional analysis this is done by UVM verification team.</a:t>
            </a:r>
          </a:p>
          <a:p>
            <a:endParaRPr lang="en-US" dirty="0"/>
          </a:p>
          <a:p>
            <a:r>
              <a:rPr lang="en-US" dirty="0"/>
              <a:t>Most companies only perform CDC static (structural) analysis. CDC functional analysis is one more level of functional verification using CDC</a:t>
            </a:r>
          </a:p>
        </p:txBody>
      </p:sp>
    </p:spTree>
    <p:extLst>
      <p:ext uri="{BB962C8B-B14F-4D97-AF65-F5344CB8AC3E}">
        <p14:creationId xmlns:p14="http://schemas.microsoft.com/office/powerpoint/2010/main" val="510621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0AAC-5F1C-2DDF-257F-7B3C1A8CE3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2F5897-7E8E-A3DC-A774-F8A496085D1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E83F6B-11E0-E630-2633-8E94EE0598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62105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57F6-B288-B35B-E436-D783BFA913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4B2C8C-1954-5FB4-A4FA-603A610AC4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CFD582-7B5E-7A81-0F3D-DD38D10566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052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D573-20E0-6997-C730-E5D9A0E10265}"/>
              </a:ext>
            </a:extLst>
          </p:cNvPr>
          <p:cNvSpPr>
            <a:spLocks noGrp="1"/>
          </p:cNvSpPr>
          <p:nvPr>
            <p:ph type="title"/>
          </p:nvPr>
        </p:nvSpPr>
        <p:spPr>
          <a:xfrm>
            <a:off x="297548" y="0"/>
            <a:ext cx="10515600" cy="1325563"/>
          </a:xfrm>
        </p:spPr>
        <p:txBody>
          <a:bodyPr/>
          <a:lstStyle/>
          <a:p>
            <a:r>
              <a:rPr lang="en-US" b="1" dirty="0"/>
              <a:t>2 Flop Synchronizers</a:t>
            </a:r>
          </a:p>
        </p:txBody>
      </p:sp>
      <p:sp>
        <p:nvSpPr>
          <p:cNvPr id="3" name="Content Placeholder 2">
            <a:extLst>
              <a:ext uri="{FF2B5EF4-FFF2-40B4-BE49-F238E27FC236}">
                <a16:creationId xmlns:a16="http://schemas.microsoft.com/office/drawing/2014/main" id="{2C1175CA-412C-0D99-BB2C-74573355B40B}"/>
              </a:ext>
            </a:extLst>
          </p:cNvPr>
          <p:cNvSpPr>
            <a:spLocks noGrp="1"/>
          </p:cNvSpPr>
          <p:nvPr>
            <p:ph idx="1"/>
          </p:nvPr>
        </p:nvSpPr>
        <p:spPr>
          <a:xfrm>
            <a:off x="297548" y="1460500"/>
            <a:ext cx="10515600" cy="4351338"/>
          </a:xfrm>
        </p:spPr>
        <p:txBody>
          <a:bodyPr>
            <a:normAutofit/>
          </a:bodyPr>
          <a:lstStyle/>
          <a:p>
            <a:r>
              <a:rPr lang="en-US" sz="2000" dirty="0">
                <a:hlinkClick r:id="rId2"/>
              </a:rPr>
              <a:t>https://www.youtube.com/watch?v=fwh-KISWs7c&amp;list=UULF3mTACG8vPWsHQFMfxzeDZg&amp;index=24</a:t>
            </a:r>
            <a:endParaRPr lang="en-US" sz="2000" dirty="0"/>
          </a:p>
          <a:p>
            <a:endParaRPr lang="en-US" sz="2000" dirty="0"/>
          </a:p>
        </p:txBody>
      </p:sp>
      <p:pic>
        <p:nvPicPr>
          <p:cNvPr id="6" name="Picture 5">
            <a:extLst>
              <a:ext uri="{FF2B5EF4-FFF2-40B4-BE49-F238E27FC236}">
                <a16:creationId xmlns:a16="http://schemas.microsoft.com/office/drawing/2014/main" id="{CC649355-CA23-BEF2-7262-E4CA0E817630}"/>
              </a:ext>
            </a:extLst>
          </p:cNvPr>
          <p:cNvPicPr>
            <a:picLocks noChangeAspect="1"/>
          </p:cNvPicPr>
          <p:nvPr/>
        </p:nvPicPr>
        <p:blipFill>
          <a:blip r:embed="rId3"/>
          <a:stretch>
            <a:fillRect/>
          </a:stretch>
        </p:blipFill>
        <p:spPr>
          <a:xfrm>
            <a:off x="297548" y="2338668"/>
            <a:ext cx="4711774" cy="3069000"/>
          </a:xfrm>
          <a:prstGeom prst="rect">
            <a:avLst/>
          </a:prstGeom>
        </p:spPr>
      </p:pic>
      <p:pic>
        <p:nvPicPr>
          <p:cNvPr id="9" name="Picture 8">
            <a:extLst>
              <a:ext uri="{FF2B5EF4-FFF2-40B4-BE49-F238E27FC236}">
                <a16:creationId xmlns:a16="http://schemas.microsoft.com/office/drawing/2014/main" id="{FEAF1DA5-FE25-C21C-439C-153687116C4F}"/>
              </a:ext>
            </a:extLst>
          </p:cNvPr>
          <p:cNvPicPr>
            <a:picLocks noChangeAspect="1"/>
          </p:cNvPicPr>
          <p:nvPr/>
        </p:nvPicPr>
        <p:blipFill>
          <a:blip r:embed="rId4"/>
          <a:stretch>
            <a:fillRect/>
          </a:stretch>
        </p:blipFill>
        <p:spPr>
          <a:xfrm>
            <a:off x="6583680" y="2338667"/>
            <a:ext cx="4907879" cy="3123880"/>
          </a:xfrm>
          <a:prstGeom prst="rect">
            <a:avLst/>
          </a:prstGeom>
        </p:spPr>
      </p:pic>
      <p:sp>
        <p:nvSpPr>
          <p:cNvPr id="10" name="TextBox 9">
            <a:extLst>
              <a:ext uri="{FF2B5EF4-FFF2-40B4-BE49-F238E27FC236}">
                <a16:creationId xmlns:a16="http://schemas.microsoft.com/office/drawing/2014/main" id="{16642094-3D70-ABAC-4483-A7984BC8195A}"/>
              </a:ext>
            </a:extLst>
          </p:cNvPr>
          <p:cNvSpPr txBox="1"/>
          <p:nvPr/>
        </p:nvSpPr>
        <p:spPr>
          <a:xfrm>
            <a:off x="413468" y="5605670"/>
            <a:ext cx="10885335" cy="646331"/>
          </a:xfrm>
          <a:prstGeom prst="rect">
            <a:avLst/>
          </a:prstGeom>
          <a:noFill/>
        </p:spPr>
        <p:txBody>
          <a:bodyPr wrap="square" rtlCol="0">
            <a:spAutoFit/>
          </a:bodyPr>
          <a:lstStyle/>
          <a:p>
            <a:r>
              <a:rPr lang="en-US" dirty="0"/>
              <a:t>Notice that second flop in the synchronizer is placed as close as possible to first one because we don’t want signal from metastable state to get diminished</a:t>
            </a:r>
          </a:p>
        </p:txBody>
      </p:sp>
    </p:spTree>
    <p:extLst>
      <p:ext uri="{BB962C8B-B14F-4D97-AF65-F5344CB8AC3E}">
        <p14:creationId xmlns:p14="http://schemas.microsoft.com/office/powerpoint/2010/main" val="3055670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F2212-1C57-3A21-C73C-7C2C335671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D2B47B-A45B-3510-76FE-EE562BCC2E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101274-24BD-85E1-34CE-BB8300A67D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4105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6364-10FD-8978-655F-270AAD1DC605}"/>
              </a:ext>
            </a:extLst>
          </p:cNvPr>
          <p:cNvSpPr>
            <a:spLocks noGrp="1"/>
          </p:cNvSpPr>
          <p:nvPr>
            <p:ph type="title"/>
          </p:nvPr>
        </p:nvSpPr>
        <p:spPr/>
        <p:txBody>
          <a:bodyPr/>
          <a:lstStyle/>
          <a:p>
            <a:r>
              <a:rPr lang="en-US" b="1" dirty="0" err="1"/>
              <a:t>clock_reset_integrity</a:t>
            </a:r>
            <a:r>
              <a:rPr lang="en-US" b="1" dirty="0"/>
              <a:t> goal</a:t>
            </a:r>
          </a:p>
        </p:txBody>
      </p:sp>
      <p:sp>
        <p:nvSpPr>
          <p:cNvPr id="3" name="Content Placeholder 2">
            <a:extLst>
              <a:ext uri="{FF2B5EF4-FFF2-40B4-BE49-F238E27FC236}">
                <a16:creationId xmlns:a16="http://schemas.microsoft.com/office/drawing/2014/main" id="{AADCF803-6C82-4CF4-D696-8EDF69C991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6371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C61B-2B96-761F-F557-EDCDD77D17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BA5C69-825A-4A66-420F-77C97DF4AA7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0A72A9-8160-1B7C-2D14-02C0089F03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42515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D97E-0BAD-F85B-0512-D03FE6F1D5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E8CFDE-8E4B-2840-C9E8-9926F246A8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B88CB6-0C72-CFD6-5683-57951ADD92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24211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1285-C331-6082-73AC-3F509CC312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721CB4-B782-42DA-A42F-65E25648462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2E49FD-558E-F092-3C1B-A26F944F7E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03487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2290</Words>
  <Application>Microsoft Office PowerPoint</Application>
  <PresentationFormat>Widescreen</PresentationFormat>
  <Paragraphs>168</Paragraphs>
  <Slides>94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Metastability and MTBF</vt:lpstr>
      <vt:lpstr>PowerPoint Presentation</vt:lpstr>
      <vt:lpstr>2 Flop Synchronizers</vt:lpstr>
      <vt:lpstr>Edge Detection Techniques</vt:lpstr>
      <vt:lpstr>Pulse to Pulse Synchronization  - Slow to Fast Clock Domain</vt:lpstr>
      <vt:lpstr>Pulse to Pulse Synchronization  - Fast to Slow Clock Domain</vt:lpstr>
      <vt:lpstr>Pulse to Pulse Synchronization  - Fast to Slow Clock Domain</vt:lpstr>
      <vt:lpstr>Handshake Synchronization</vt:lpstr>
      <vt:lpstr>PowerPoint Presentation</vt:lpstr>
      <vt:lpstr>Typical CDC Bugs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CDC - Handshake Based Pulse Synchronizers</vt:lpstr>
      <vt:lpstr>Multi Bit Crossing</vt:lpstr>
      <vt:lpstr>Multi Bit Crossing</vt:lpstr>
      <vt:lpstr>PowerPoint Presentation</vt:lpstr>
      <vt:lpstr>PowerPoint Presentation</vt:lpstr>
      <vt:lpstr>PowerPoint Presentation</vt:lpstr>
      <vt:lpstr>PowerPoint Presentation</vt:lpstr>
      <vt:lpstr>How to code the stretched data from one domain passing to another domain </vt:lpstr>
      <vt:lpstr>PowerPoint Presentation</vt:lpstr>
      <vt:lpstr>PowerPoint Presentation</vt:lpstr>
      <vt:lpstr>Videos on FIFO</vt:lpstr>
      <vt:lpstr>Synchronous FIFO</vt:lpstr>
      <vt:lpstr>Asynchronous FIFO</vt:lpstr>
      <vt:lpstr>PowerPoint Presentation</vt:lpstr>
      <vt:lpstr>PowerPoint Presentation</vt:lpstr>
      <vt:lpstr>PowerPoint Presentation</vt:lpstr>
      <vt:lpstr>Consolidation of control bits  </vt:lpstr>
      <vt:lpstr>2nd example </vt:lpstr>
      <vt:lpstr>2nd example </vt:lpstr>
      <vt:lpstr>2nd example </vt:lpstr>
      <vt:lpstr>2nd example </vt:lpstr>
      <vt:lpstr>2nd example </vt:lpstr>
      <vt:lpstr>PowerPoint Presentation</vt:lpstr>
      <vt:lpstr>PowerPoint Presentation</vt:lpstr>
      <vt:lpstr>Convergence</vt:lpstr>
      <vt:lpstr>PowerPoint Presentation</vt:lpstr>
      <vt:lpstr>PowerPoint Presentation</vt:lpstr>
      <vt:lpstr>PowerPoint Presentation</vt:lpstr>
      <vt:lpstr>PowerPoint Presentation</vt:lpstr>
      <vt:lpstr>Reset Synchronizer</vt:lpstr>
      <vt:lpstr>PowerPoint Presentation</vt:lpstr>
      <vt:lpstr>Synchronous and Asynchronous Reset</vt:lpstr>
      <vt:lpstr>Reset Domain Crossing – Electronicspedia</vt:lpstr>
      <vt:lpstr>Reset Domain Crossing (RDC)</vt:lpstr>
      <vt:lpstr>Reset Domain Crossing </vt:lpstr>
      <vt:lpstr>Reset Domain Crossing </vt:lpstr>
      <vt:lpstr>Clock Gating </vt:lpstr>
      <vt:lpstr>Latch Based Integrated Clock Gating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Step1: capture all clks and resets</vt:lpstr>
      <vt:lpstr>Step2: Write constraints for a custom FIFO structure already defined (but not recognized by tool) in the design</vt:lpstr>
      <vt:lpstr>Disable False Handshake protocol synchronizer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clock_reset_integrity goal</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1</cp:revision>
  <dcterms:created xsi:type="dcterms:W3CDTF">2023-04-04T19:14:56Z</dcterms:created>
  <dcterms:modified xsi:type="dcterms:W3CDTF">2023-04-04T19:15:41Z</dcterms:modified>
</cp:coreProperties>
</file>